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9" r:id="rId2"/>
  </p:sldMasterIdLst>
  <p:notesMasterIdLst>
    <p:notesMasterId r:id="rId36"/>
  </p:notesMasterIdLst>
  <p:sldIdLst>
    <p:sldId id="256" r:id="rId3"/>
    <p:sldId id="257" r:id="rId4"/>
    <p:sldId id="259" r:id="rId5"/>
    <p:sldId id="302" r:id="rId6"/>
    <p:sldId id="284" r:id="rId7"/>
    <p:sldId id="285" r:id="rId8"/>
    <p:sldId id="286" r:id="rId9"/>
    <p:sldId id="288" r:id="rId10"/>
    <p:sldId id="290" r:id="rId11"/>
    <p:sldId id="273" r:id="rId12"/>
    <p:sldId id="291" r:id="rId13"/>
    <p:sldId id="276" r:id="rId14"/>
    <p:sldId id="293" r:id="rId15"/>
    <p:sldId id="294" r:id="rId16"/>
    <p:sldId id="296" r:id="rId17"/>
    <p:sldId id="261" r:id="rId18"/>
    <p:sldId id="262" r:id="rId19"/>
    <p:sldId id="263" r:id="rId20"/>
    <p:sldId id="264" r:id="rId21"/>
    <p:sldId id="265" r:id="rId22"/>
    <p:sldId id="278" r:id="rId23"/>
    <p:sldId id="297" r:id="rId24"/>
    <p:sldId id="298" r:id="rId25"/>
    <p:sldId id="279" r:id="rId26"/>
    <p:sldId id="299" r:id="rId27"/>
    <p:sldId id="280" r:id="rId28"/>
    <p:sldId id="275" r:id="rId29"/>
    <p:sldId id="300" r:id="rId30"/>
    <p:sldId id="266" r:id="rId31"/>
    <p:sldId id="267" r:id="rId32"/>
    <p:sldId id="268" r:id="rId33"/>
    <p:sldId id="269" r:id="rId34"/>
    <p:sldId id="28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579"/>
    <p:restoredTop sz="94649"/>
  </p:normalViewPr>
  <p:slideViewPr>
    <p:cSldViewPr>
      <p:cViewPr varScale="1">
        <p:scale>
          <a:sx n="97" d="100"/>
          <a:sy n="97" d="100"/>
        </p:scale>
        <p:origin x="272" y="19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notesMaster" Target="notesMasters/notesMaster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B2E6CBB-DB7F-4D04-8637-B254CE4B14BD}" type="datetimeFigureOut">
              <a:rPr lang="en-US" smtClean="0"/>
              <a:t>9/20/17</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1D2FD7D-E1F8-4712-BF7C-F9E55E56CDB7}" type="slidenum">
              <a:rPr lang="en-GB" smtClean="0"/>
              <a:t>‹#›</a:t>
            </a:fld>
            <a:endParaRPr lang="en-GB"/>
          </a:p>
        </p:txBody>
      </p:sp>
    </p:spTree>
    <p:extLst>
      <p:ext uri="{BB962C8B-B14F-4D97-AF65-F5344CB8AC3E}">
        <p14:creationId xmlns:p14="http://schemas.microsoft.com/office/powerpoint/2010/main" val="34700252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Parametric are those that aim</a:t>
            </a:r>
            <a:r>
              <a:rPr lang="en-US" baseline="0" dirty="0" smtClean="0"/>
              <a:t> to estimate population parameters… to do so… we have to make assumptions about our sample is a probability sample (mainly that it is normally distributed…). Nonparametric tests are those that aren’t trying to infer anything about the population from the sample, and thus make don’t make assumptions about the population distribution (not based in probability so findings could be grossly wrong with inconsistent errors). </a:t>
            </a:r>
            <a:endParaRPr lang="en-US" dirty="0"/>
          </a:p>
        </p:txBody>
      </p:sp>
      <p:sp>
        <p:nvSpPr>
          <p:cNvPr id="4" name="Slide Number Placeholder 3"/>
          <p:cNvSpPr>
            <a:spLocks noGrp="1"/>
          </p:cNvSpPr>
          <p:nvPr>
            <p:ph type="sldNum" sz="quarter" idx="10"/>
          </p:nvPr>
        </p:nvSpPr>
        <p:spPr/>
        <p:txBody>
          <a:bodyPr/>
          <a:lstStyle/>
          <a:p>
            <a:fld id="{B1D2FD7D-E1F8-4712-BF7C-F9E55E56CDB7}" type="slidenum">
              <a:rPr lang="en-GB" smtClean="0"/>
              <a:t>2</a:t>
            </a:fld>
            <a:endParaRPr lang="en-GB"/>
          </a:p>
        </p:txBody>
      </p:sp>
    </p:spTree>
    <p:extLst>
      <p:ext uri="{BB962C8B-B14F-4D97-AF65-F5344CB8AC3E}">
        <p14:creationId xmlns:p14="http://schemas.microsoft.com/office/powerpoint/2010/main" val="12910790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C3D2DD-75C4-40A8-A42C-79185F208207}" type="slidenum">
              <a:rPr lang="en-US"/>
              <a:pPr/>
              <a:t>29</a:t>
            </a:fld>
            <a:endParaRPr lang="en-US"/>
          </a:p>
        </p:txBody>
      </p:sp>
      <p:sp>
        <p:nvSpPr>
          <p:cNvPr id="183298" name="Rectangle 2"/>
          <p:cNvSpPr>
            <a:spLocks noGrp="1" noRot="1" noChangeAspect="1" noChangeArrowheads="1" noTextEdit="1"/>
          </p:cNvSpPr>
          <p:nvPr>
            <p:ph type="sldImg"/>
          </p:nvPr>
        </p:nvSpPr>
        <p:spPr>
          <a:xfrm>
            <a:off x="381000" y="685800"/>
            <a:ext cx="6096000" cy="3429000"/>
          </a:xfrm>
          <a:ln/>
        </p:spPr>
      </p:sp>
      <p:sp>
        <p:nvSpPr>
          <p:cNvPr id="183299" name="Rectangle 3"/>
          <p:cNvSpPr>
            <a:spLocks noGrp="1" noChangeArrowheads="1"/>
          </p:cNvSpPr>
          <p:nvPr>
            <p:ph type="body" idx="1"/>
          </p:nvPr>
        </p:nvSpPr>
        <p:spPr/>
        <p:txBody>
          <a:bodyPr/>
          <a:lstStyle/>
          <a:p>
            <a:pPr lvl="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D2FD7D-E1F8-4712-BF7C-F9E55E56CDB7}" type="slidenum">
              <a:rPr lang="en-GB" smtClean="0"/>
              <a:t>3</a:t>
            </a:fld>
            <a:endParaRPr lang="en-GB"/>
          </a:p>
        </p:txBody>
      </p:sp>
    </p:spTree>
    <p:extLst>
      <p:ext uri="{BB962C8B-B14F-4D97-AF65-F5344CB8AC3E}">
        <p14:creationId xmlns:p14="http://schemas.microsoft.com/office/powerpoint/2010/main" val="410929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If you have several predictors then their combined effect is best described by adding their effects together.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Can’t use linear model</a:t>
            </a:r>
            <a:r>
              <a:rPr lang="en-US" baseline="0" dirty="0" smtClean="0"/>
              <a:t> to explain outcome variable if relationship with predictor is curvilinear </a:t>
            </a:r>
            <a:endParaRPr lang="en-US" dirty="0" smtClean="0"/>
          </a:p>
          <a:p>
            <a:endParaRPr lang="en-US" dirty="0"/>
          </a:p>
        </p:txBody>
      </p:sp>
      <p:sp>
        <p:nvSpPr>
          <p:cNvPr id="4" name="Slide Number Placeholder 3"/>
          <p:cNvSpPr>
            <a:spLocks noGrp="1"/>
          </p:cNvSpPr>
          <p:nvPr>
            <p:ph type="sldNum" sz="quarter" idx="10"/>
          </p:nvPr>
        </p:nvSpPr>
        <p:spPr/>
        <p:txBody>
          <a:bodyPr/>
          <a:lstStyle/>
          <a:p>
            <a:fld id="{B1D2FD7D-E1F8-4712-BF7C-F9E55E56CDB7}" type="slidenum">
              <a:rPr lang="en-GB" smtClean="0"/>
              <a:t>7</a:t>
            </a:fld>
            <a:endParaRPr lang="en-GB"/>
          </a:p>
        </p:txBody>
      </p:sp>
    </p:spTree>
    <p:extLst>
      <p:ext uri="{BB962C8B-B14F-4D97-AF65-F5344CB8AC3E}">
        <p14:creationId xmlns:p14="http://schemas.microsoft.com/office/powerpoint/2010/main" val="269775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Normality</a:t>
            </a:r>
            <a:r>
              <a:rPr lang="en-US" baseline="0" dirty="0" smtClean="0"/>
              <a:t> assumption only really problem in small samples (since central limit theorem demonstrates that large samples become more normally distributed)</a:t>
            </a:r>
            <a:endParaRPr lang="en-US" dirty="0" smtClean="0"/>
          </a:p>
          <a:p>
            <a:endParaRPr lang="en-US" dirty="0" smtClean="0"/>
          </a:p>
          <a:p>
            <a:r>
              <a:rPr lang="en-US" dirty="0" smtClean="0"/>
              <a:t>Outliers are more pressing, even if sample is large</a:t>
            </a:r>
            <a:endParaRPr lang="en-US" dirty="0"/>
          </a:p>
        </p:txBody>
      </p:sp>
      <p:sp>
        <p:nvSpPr>
          <p:cNvPr id="4" name="Slide Number Placeholder 3"/>
          <p:cNvSpPr>
            <a:spLocks noGrp="1"/>
          </p:cNvSpPr>
          <p:nvPr>
            <p:ph type="sldNum" sz="quarter" idx="10"/>
          </p:nvPr>
        </p:nvSpPr>
        <p:spPr/>
        <p:txBody>
          <a:bodyPr/>
          <a:lstStyle/>
          <a:p>
            <a:fld id="{B1D2FD7D-E1F8-4712-BF7C-F9E55E56CDB7}" type="slidenum">
              <a:rPr lang="en-GB" smtClean="0"/>
              <a:t>8</a:t>
            </a:fld>
            <a:endParaRPr lang="en-GB"/>
          </a:p>
        </p:txBody>
      </p:sp>
    </p:spTree>
    <p:extLst>
      <p:ext uri="{BB962C8B-B14F-4D97-AF65-F5344CB8AC3E}">
        <p14:creationId xmlns:p14="http://schemas.microsoft.com/office/powerpoint/2010/main" val="1660768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80000"/>
              </a:lnSpc>
            </a:pPr>
            <a:r>
              <a:rPr lang="en-US" dirty="0" smtClean="0"/>
              <a:t>Can do </a:t>
            </a:r>
            <a:r>
              <a:rPr lang="en-GB" sz="2800" dirty="0" err="1" smtClean="0"/>
              <a:t>Levene’s</a:t>
            </a:r>
            <a:r>
              <a:rPr lang="en-GB" sz="2800" dirty="0" smtClean="0"/>
              <a:t> Tests</a:t>
            </a:r>
          </a:p>
          <a:p>
            <a:pPr lvl="1">
              <a:lnSpc>
                <a:spcPct val="80000"/>
              </a:lnSpc>
            </a:pPr>
            <a:r>
              <a:rPr lang="en-GB" sz="2400" dirty="0" smtClean="0"/>
              <a:t>Tests if variances in different groups are the same.</a:t>
            </a:r>
          </a:p>
          <a:p>
            <a:pPr lvl="1">
              <a:lnSpc>
                <a:spcPct val="80000"/>
              </a:lnSpc>
              <a:spcBef>
                <a:spcPct val="30000"/>
              </a:spcBef>
              <a:spcAft>
                <a:spcPct val="30000"/>
              </a:spcAft>
            </a:pPr>
            <a:r>
              <a:rPr lang="en-GB" sz="2400" dirty="0" smtClean="0"/>
              <a:t>Significant = Variances not equal</a:t>
            </a:r>
          </a:p>
          <a:p>
            <a:pPr lvl="1">
              <a:lnSpc>
                <a:spcPct val="80000"/>
              </a:lnSpc>
              <a:spcBef>
                <a:spcPct val="30000"/>
              </a:spcBef>
              <a:spcAft>
                <a:spcPct val="30000"/>
              </a:spcAft>
            </a:pPr>
            <a:r>
              <a:rPr lang="en-GB" sz="2400" dirty="0" smtClean="0"/>
              <a:t>Non-Significant = Variances are equal</a:t>
            </a:r>
          </a:p>
          <a:p>
            <a:endParaRPr lang="en-US" dirty="0"/>
          </a:p>
        </p:txBody>
      </p:sp>
      <p:sp>
        <p:nvSpPr>
          <p:cNvPr id="4" name="Slide Number Placeholder 3"/>
          <p:cNvSpPr>
            <a:spLocks noGrp="1"/>
          </p:cNvSpPr>
          <p:nvPr>
            <p:ph type="sldNum" sz="quarter" idx="10"/>
          </p:nvPr>
        </p:nvSpPr>
        <p:spPr/>
        <p:txBody>
          <a:bodyPr/>
          <a:lstStyle/>
          <a:p>
            <a:fld id="{B1D2FD7D-E1F8-4712-BF7C-F9E55E56CDB7}" type="slidenum">
              <a:rPr lang="en-GB" smtClean="0"/>
              <a:t>9</a:t>
            </a:fld>
            <a:endParaRPr lang="en-GB"/>
          </a:p>
        </p:txBody>
      </p:sp>
    </p:spTree>
    <p:extLst>
      <p:ext uri="{BB962C8B-B14F-4D97-AF65-F5344CB8AC3E}">
        <p14:creationId xmlns:p14="http://schemas.microsoft.com/office/powerpoint/2010/main" val="593166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DFA18B-A411-4466-B27F-B6BC6E93E479}" type="slidenum">
              <a:rPr lang="en-US"/>
              <a:pPr/>
              <a:t>10</a:t>
            </a:fld>
            <a:endParaRPr lang="en-US"/>
          </a:p>
        </p:txBody>
      </p:sp>
      <p:sp>
        <p:nvSpPr>
          <p:cNvPr id="207874" name="Rectangle 2"/>
          <p:cNvSpPr>
            <a:spLocks noGrp="1" noRot="1" noChangeAspect="1" noChangeArrowheads="1" noTextEdit="1"/>
          </p:cNvSpPr>
          <p:nvPr>
            <p:ph type="sldImg"/>
          </p:nvPr>
        </p:nvSpPr>
        <p:spPr>
          <a:xfrm>
            <a:off x="381000" y="685800"/>
            <a:ext cx="6096000" cy="3429000"/>
          </a:xfrm>
          <a:ln/>
        </p:spPr>
      </p:sp>
      <p:sp>
        <p:nvSpPr>
          <p:cNvPr id="207875" name="Rectangle 3"/>
          <p:cNvSpPr>
            <a:spLocks noGrp="1" noChangeArrowheads="1"/>
          </p:cNvSpPr>
          <p:nvPr>
            <p:ph type="body" idx="1"/>
          </p:nvPr>
        </p:nvSpPr>
        <p:spPr/>
        <p:txBody>
          <a:bodyPr/>
          <a:lstStyle/>
          <a:p>
            <a:pPr lvl="1"/>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Confidence intervals and significance tests will be invalid if violated.</a:t>
            </a:r>
          </a:p>
          <a:p>
            <a:endParaRPr lang="en-US" dirty="0"/>
          </a:p>
        </p:txBody>
      </p:sp>
      <p:sp>
        <p:nvSpPr>
          <p:cNvPr id="4" name="Slide Number Placeholder 3"/>
          <p:cNvSpPr>
            <a:spLocks noGrp="1"/>
          </p:cNvSpPr>
          <p:nvPr>
            <p:ph type="sldNum" sz="quarter" idx="10"/>
          </p:nvPr>
        </p:nvSpPr>
        <p:spPr/>
        <p:txBody>
          <a:bodyPr/>
          <a:lstStyle/>
          <a:p>
            <a:fld id="{B1D2FD7D-E1F8-4712-BF7C-F9E55E56CDB7}" type="slidenum">
              <a:rPr lang="en-GB" smtClean="0"/>
              <a:t>11</a:t>
            </a:fld>
            <a:endParaRPr lang="en-GB"/>
          </a:p>
        </p:txBody>
      </p:sp>
    </p:spTree>
    <p:extLst>
      <p:ext uri="{BB962C8B-B14F-4D97-AF65-F5344CB8AC3E}">
        <p14:creationId xmlns:p14="http://schemas.microsoft.com/office/powerpoint/2010/main" val="976018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592DDC-4DD4-4C89-B29A-06E7F097F8CA}" type="slidenum">
              <a:rPr lang="en-US"/>
              <a:pPr/>
              <a:t>15</a:t>
            </a:fld>
            <a:endParaRPr lang="en-US"/>
          </a:p>
        </p:txBody>
      </p:sp>
      <p:sp>
        <p:nvSpPr>
          <p:cNvPr id="116738" name="Rectangle 2"/>
          <p:cNvSpPr>
            <a:spLocks noGrp="1" noRot="1" noChangeAspect="1" noChangeArrowheads="1" noTextEdit="1"/>
          </p:cNvSpPr>
          <p:nvPr>
            <p:ph type="sldImg"/>
          </p:nvPr>
        </p:nvSpPr>
        <p:spPr>
          <a:xfrm>
            <a:off x="428625" y="708025"/>
            <a:ext cx="6045200" cy="3402013"/>
          </a:xfrm>
          <a:ln/>
        </p:spPr>
      </p:sp>
      <p:sp>
        <p:nvSpPr>
          <p:cNvPr id="116739" name="Rectangle 3"/>
          <p:cNvSpPr>
            <a:spLocks noGrp="1" noChangeArrowheads="1"/>
          </p:cNvSpPr>
          <p:nvPr>
            <p:ph type="body" idx="1"/>
          </p:nvPr>
        </p:nvSpPr>
        <p:spPr>
          <a:xfrm>
            <a:off x="941388" y="4322763"/>
            <a:ext cx="5019675" cy="4111625"/>
          </a:xfrm>
        </p:spPr>
        <p:txBody>
          <a:bodyPr/>
          <a:lstStyle/>
          <a:p>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207EBF-4B7F-4239-B59D-BC313E54216D}" type="slidenum">
              <a:rPr lang="en-US"/>
              <a:pPr/>
              <a:t>27</a:t>
            </a:fld>
            <a:endParaRPr lang="en-US"/>
          </a:p>
        </p:txBody>
      </p:sp>
      <p:sp>
        <p:nvSpPr>
          <p:cNvPr id="204802" name="Rectangle 2"/>
          <p:cNvSpPr>
            <a:spLocks noGrp="1" noRot="1" noChangeAspect="1" noChangeArrowheads="1" noTextEdit="1"/>
          </p:cNvSpPr>
          <p:nvPr>
            <p:ph type="sldImg"/>
          </p:nvPr>
        </p:nvSpPr>
        <p:spPr>
          <a:xfrm>
            <a:off x="428625" y="708025"/>
            <a:ext cx="6045200" cy="3402013"/>
          </a:xfrm>
          <a:ln/>
        </p:spPr>
      </p:sp>
      <p:sp>
        <p:nvSpPr>
          <p:cNvPr id="204803" name="Rectangle 3"/>
          <p:cNvSpPr>
            <a:spLocks noGrp="1" noChangeArrowheads="1"/>
          </p:cNvSpPr>
          <p:nvPr>
            <p:ph type="body" idx="1"/>
          </p:nvPr>
        </p:nvSpPr>
        <p:spPr>
          <a:xfrm>
            <a:off x="941388" y="4322763"/>
            <a:ext cx="5019675" cy="4111625"/>
          </a:xfrm>
        </p:spPr>
        <p:txBody>
          <a:bodyPr/>
          <a:lstStyle/>
          <a:p>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90133" y="2130426"/>
            <a:ext cx="9787467" cy="1470025"/>
          </a:xfrm>
        </p:spPr>
        <p:txBody>
          <a:bodyPr/>
          <a:lstStyle/>
          <a:p>
            <a:r>
              <a:rPr lang="en-GB" smtClean="0"/>
              <a:t>Click to edit Master title style</a:t>
            </a:r>
            <a:endParaRPr lang="en-GB" dirty="0"/>
          </a:p>
        </p:txBody>
      </p:sp>
      <p:sp>
        <p:nvSpPr>
          <p:cNvPr id="3" name="Subtitle 2"/>
          <p:cNvSpPr>
            <a:spLocks noGrp="1"/>
          </p:cNvSpPr>
          <p:nvPr>
            <p:ph type="subTitle" idx="1"/>
          </p:nvPr>
        </p:nvSpPr>
        <p:spPr>
          <a:xfrm>
            <a:off x="2167467"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smtClean="0"/>
              <a:t>Click to edit Master subtitle style</a:t>
            </a:r>
            <a:endParaRPr lang="en-GB" dirty="0"/>
          </a:p>
        </p:txBody>
      </p:sp>
    </p:spTree>
    <p:extLst>
      <p:ext uri="{BB962C8B-B14F-4D97-AF65-F5344CB8AC3E}">
        <p14:creationId xmlns:p14="http://schemas.microsoft.com/office/powerpoint/2010/main" val="1739380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dissolv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9"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dissolve">
                      <p:cBhvr>
                        <p:cTn dur="500"/>
                        <p:tgtEl>
                          <p:spTgt spid="3"/>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Tree>
    <p:extLst>
      <p:ext uri="{BB962C8B-B14F-4D97-AF65-F5344CB8AC3E}">
        <p14:creationId xmlns:p14="http://schemas.microsoft.com/office/powerpoint/2010/main" val="341812842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5234" y="274639"/>
            <a:ext cx="2307167" cy="5851525"/>
          </a:xfrm>
        </p:spPr>
        <p:txBody>
          <a:bodyPr vert="eaVert"/>
          <a:lstStyle/>
          <a:p>
            <a:r>
              <a:rPr lang="en-GB" smtClean="0"/>
              <a:t>Click to edit Master title style</a:t>
            </a:r>
            <a:endParaRPr lang="en-GB"/>
          </a:p>
        </p:txBody>
      </p:sp>
      <p:sp>
        <p:nvSpPr>
          <p:cNvPr id="3" name="Vertical Text Placeholder 2"/>
          <p:cNvSpPr>
            <a:spLocks noGrp="1"/>
          </p:cNvSpPr>
          <p:nvPr>
            <p:ph type="body" orient="vert" idx="1"/>
          </p:nvPr>
        </p:nvSpPr>
        <p:spPr>
          <a:xfrm>
            <a:off x="2351617" y="274639"/>
            <a:ext cx="6720416"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Tree>
    <p:extLst>
      <p:ext uri="{BB962C8B-B14F-4D97-AF65-F5344CB8AC3E}">
        <p14:creationId xmlns:p14="http://schemas.microsoft.com/office/powerpoint/2010/main" val="3633508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2351618" y="274639"/>
            <a:ext cx="9230783" cy="5851525"/>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Tree>
    <p:extLst>
      <p:ext uri="{BB962C8B-B14F-4D97-AF65-F5344CB8AC3E}">
        <p14:creationId xmlns:p14="http://schemas.microsoft.com/office/powerpoint/2010/main" val="219410743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1303868" y="274638"/>
            <a:ext cx="10278533" cy="1143000"/>
          </a:xfrm>
        </p:spPr>
        <p:txBody>
          <a:bodyPr/>
          <a:lstStyle/>
          <a:p>
            <a:r>
              <a:rPr lang="en-GB" smtClean="0"/>
              <a:t>Click to edit Master title style</a:t>
            </a:r>
            <a:endParaRPr lang="en-GB" dirty="0"/>
          </a:p>
        </p:txBody>
      </p:sp>
      <p:sp>
        <p:nvSpPr>
          <p:cNvPr id="3" name="Text Placeholder 2"/>
          <p:cNvSpPr>
            <a:spLocks noGrp="1"/>
          </p:cNvSpPr>
          <p:nvPr>
            <p:ph type="body" sz="half" idx="1"/>
          </p:nvPr>
        </p:nvSpPr>
        <p:spPr>
          <a:xfrm>
            <a:off x="1303868" y="1600200"/>
            <a:ext cx="10278533" cy="218598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
        <p:nvSpPr>
          <p:cNvPr id="4" name="Content Placeholder 3"/>
          <p:cNvSpPr>
            <a:spLocks noGrp="1"/>
          </p:cNvSpPr>
          <p:nvPr>
            <p:ph sz="half" idx="2"/>
          </p:nvPr>
        </p:nvSpPr>
        <p:spPr>
          <a:xfrm>
            <a:off x="1303868" y="3938589"/>
            <a:ext cx="10278533" cy="2187575"/>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Tree>
    <p:extLst>
      <p:ext uri="{BB962C8B-B14F-4D97-AF65-F5344CB8AC3E}">
        <p14:creationId xmlns:p14="http://schemas.microsoft.com/office/powerpoint/2010/main" val="76793275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51618" y="274638"/>
            <a:ext cx="9230783" cy="1143000"/>
          </a:xfrm>
        </p:spPr>
        <p:txBody>
          <a:bodyPr/>
          <a:lstStyle/>
          <a:p>
            <a:r>
              <a:rPr lang="en-GB" smtClean="0"/>
              <a:t>Click to edit Master title style</a:t>
            </a:r>
            <a:endParaRPr lang="en-GB"/>
          </a:p>
        </p:txBody>
      </p:sp>
      <p:sp>
        <p:nvSpPr>
          <p:cNvPr id="3" name="Text Placeholder 2"/>
          <p:cNvSpPr>
            <a:spLocks noGrp="1"/>
          </p:cNvSpPr>
          <p:nvPr>
            <p:ph type="body" sz="half" idx="1"/>
          </p:nvPr>
        </p:nvSpPr>
        <p:spPr>
          <a:xfrm>
            <a:off x="2351618" y="1600201"/>
            <a:ext cx="4512733" cy="4525963"/>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
        <p:nvSpPr>
          <p:cNvPr id="4" name="Content Placeholder 3"/>
          <p:cNvSpPr>
            <a:spLocks noGrp="1"/>
          </p:cNvSpPr>
          <p:nvPr>
            <p:ph sz="half" idx="2"/>
          </p:nvPr>
        </p:nvSpPr>
        <p:spPr>
          <a:xfrm>
            <a:off x="7067552" y="1600201"/>
            <a:ext cx="4514849" cy="4525963"/>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
        <p:nvSpPr>
          <p:cNvPr id="5" name="Date Placeholder 4"/>
          <p:cNvSpPr>
            <a:spLocks noGrp="1" noChangeArrowheads="1"/>
          </p:cNvSpPr>
          <p:nvPr>
            <p:ph type="dt" sz="half" idx="10"/>
          </p:nvPr>
        </p:nvSpPr>
        <p:spPr>
          <a:xfrm>
            <a:off x="609600" y="6381751"/>
            <a:ext cx="2844800" cy="339725"/>
          </a:xfrm>
          <a:prstGeom prst="rect">
            <a:avLst/>
          </a:prstGeom>
          <a:ln/>
        </p:spPr>
        <p:txBody>
          <a:bodyPr/>
          <a:lstStyle>
            <a:lvl1pPr>
              <a:defRPr/>
            </a:lvl1pPr>
          </a:lstStyle>
          <a:p>
            <a:fld id="{6063BFBD-7148-4DA3-8AC9-D5D7C51A748E}" type="datetimeFigureOut">
              <a:rPr lang="en-US" smtClean="0"/>
              <a:pPr/>
              <a:t>9/20/17</a:t>
            </a:fld>
            <a:endParaRPr lang="en-GB"/>
          </a:p>
        </p:txBody>
      </p:sp>
    </p:spTree>
    <p:extLst>
      <p:ext uri="{BB962C8B-B14F-4D97-AF65-F5344CB8AC3E}">
        <p14:creationId xmlns:p14="http://schemas.microsoft.com/office/powerpoint/2010/main" val="17155292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6"/>
          <p:cNvSpPr/>
          <p:nvPr/>
        </p:nvSpPr>
        <p:spPr bwMode="white">
          <a:xfrm>
            <a:off x="0" y="5970588"/>
            <a:ext cx="12192000" cy="887412"/>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5" name="Rectangle 9"/>
          <p:cNvSpPr/>
          <p:nvPr/>
        </p:nvSpPr>
        <p:spPr>
          <a:xfrm>
            <a:off x="-12700" y="6053141"/>
            <a:ext cx="2999317" cy="712787"/>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latin typeface="Myriad Pro"/>
              <a:cs typeface="Myriad Pro"/>
            </a:endParaRPr>
          </a:p>
        </p:txBody>
      </p:sp>
      <p:sp>
        <p:nvSpPr>
          <p:cNvPr id="6" name="Rectangle 10"/>
          <p:cNvSpPr/>
          <p:nvPr/>
        </p:nvSpPr>
        <p:spPr>
          <a:xfrm>
            <a:off x="3145369" y="6043616"/>
            <a:ext cx="9046633" cy="714375"/>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8" name="Title 7"/>
          <p:cNvSpPr>
            <a:spLocks noGrp="1"/>
          </p:cNvSpPr>
          <p:nvPr>
            <p:ph type="ctrTitle"/>
          </p:nvPr>
        </p:nvSpPr>
        <p:spPr>
          <a:xfrm>
            <a:off x="3149600" y="4038600"/>
            <a:ext cx="8636000" cy="1828800"/>
          </a:xfrm>
        </p:spPr>
        <p:txBody>
          <a:bodyPr anchor="b"/>
          <a:lstStyle>
            <a:lvl1pPr>
              <a:defRPr cap="all" baseline="0"/>
            </a:lvl1pPr>
          </a:lstStyle>
          <a:p>
            <a:r>
              <a:rPr lang="en-US" smtClean="0"/>
              <a:t>Click to edit Master title style</a:t>
            </a:r>
            <a:endParaRPr lang="en-US" dirty="0"/>
          </a:p>
        </p:txBody>
      </p:sp>
      <p:sp>
        <p:nvSpPr>
          <p:cNvPr id="9" name="Subtitle 8"/>
          <p:cNvSpPr>
            <a:spLocks noGrp="1"/>
          </p:cNvSpPr>
          <p:nvPr>
            <p:ph type="subTitle" idx="1"/>
          </p:nvPr>
        </p:nvSpPr>
        <p:spPr>
          <a:xfrm>
            <a:off x="3149600" y="6050037"/>
            <a:ext cx="8940800" cy="685800"/>
          </a:xfrm>
        </p:spPr>
        <p:txBody>
          <a:bodyPr anchor="ctr">
            <a:normAutofit/>
          </a:bodyPr>
          <a:lstStyle>
            <a:lvl1pPr marL="0" indent="0" algn="l">
              <a:buNone/>
              <a:defRPr sz="1950">
                <a:solidFill>
                  <a:srgbClr val="FFFFFF"/>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lang="en-US" smtClean="0"/>
              <a:t>Click to edit Master subtitle style</a:t>
            </a:r>
            <a:endParaRPr lang="en-US" dirty="0"/>
          </a:p>
        </p:txBody>
      </p:sp>
      <p:sp>
        <p:nvSpPr>
          <p:cNvPr id="7" name="Date Placeholder 27"/>
          <p:cNvSpPr>
            <a:spLocks noGrp="1"/>
          </p:cNvSpPr>
          <p:nvPr>
            <p:ph type="dt" sz="half" idx="10"/>
          </p:nvPr>
        </p:nvSpPr>
        <p:spPr>
          <a:xfrm>
            <a:off x="101600" y="6069013"/>
            <a:ext cx="2743200" cy="685800"/>
          </a:xfrm>
        </p:spPr>
        <p:txBody>
          <a:bodyPr>
            <a:noAutofit/>
          </a:bodyPr>
          <a:lstStyle>
            <a:lvl1pPr algn="ctr">
              <a:defRPr sz="1500" smtClean="0">
                <a:solidFill>
                  <a:srgbClr val="FFFFFF"/>
                </a:solidFill>
              </a:defRPr>
            </a:lvl1pPr>
          </a:lstStyle>
          <a:p>
            <a:fld id="{1140557D-618A-764C-9FA6-0C58AE0E777D}" type="datetimeFigureOut">
              <a:rPr lang="en-US" smtClean="0"/>
              <a:t>9/20/17</a:t>
            </a:fld>
            <a:endParaRPr lang="en-US"/>
          </a:p>
        </p:txBody>
      </p:sp>
      <p:sp>
        <p:nvSpPr>
          <p:cNvPr id="10" name="Footer Placeholder 16"/>
          <p:cNvSpPr>
            <a:spLocks noGrp="1"/>
          </p:cNvSpPr>
          <p:nvPr>
            <p:ph type="ftr" sz="quarter" idx="11"/>
          </p:nvPr>
        </p:nvSpPr>
        <p:spPr>
          <a:xfrm>
            <a:off x="2781300" y="236541"/>
            <a:ext cx="7823200" cy="365125"/>
          </a:xfrm>
        </p:spPr>
        <p:txBody>
          <a:bodyPr/>
          <a:lstStyle>
            <a:lvl1pPr algn="r">
              <a:defRPr>
                <a:solidFill>
                  <a:schemeClr val="tx2"/>
                </a:solidFill>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dissolve">
                                      <p:cBhvr>
                                        <p:cTn id="11"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ui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6864" y="228600"/>
            <a:ext cx="10871200" cy="990600"/>
          </a:xfrm>
        </p:spPr>
        <p:txBody>
          <a:bodyPr/>
          <a:lstStyle>
            <a:lvl1pPr>
              <a:defRPr b="0" i="0">
                <a:latin typeface="Helvetica Neue Light" charset="0"/>
                <a:ea typeface="Helvetica Neue Light" charset="0"/>
                <a:cs typeface="Helvetica Neue Light" charset="0"/>
              </a:defRPr>
            </a:lvl1pPr>
          </a:lstStyle>
          <a:p>
            <a:r>
              <a:rPr lang="en-US" smtClean="0"/>
              <a:t>Click to edit Master title style</a:t>
            </a:r>
            <a:endParaRPr lang="en-US" dirty="0"/>
          </a:p>
        </p:txBody>
      </p:sp>
      <p:sp>
        <p:nvSpPr>
          <p:cNvPr id="8" name="Content Placeholder 7"/>
          <p:cNvSpPr>
            <a:spLocks noGrp="1"/>
          </p:cNvSpPr>
          <p:nvPr>
            <p:ph sz="quarter" idx="1"/>
          </p:nvPr>
        </p:nvSpPr>
        <p:spPr>
          <a:xfrm>
            <a:off x="816864" y="1600200"/>
            <a:ext cx="10871200" cy="4495800"/>
          </a:xfrm>
        </p:spPr>
        <p:txBody>
          <a:bodyPr/>
          <a:lstStyle>
            <a:lvl1pPr>
              <a:defRPr b="0" i="0">
                <a:latin typeface="Helvetica Neue Light" charset="0"/>
                <a:ea typeface="Helvetica Neue Light" charset="0"/>
                <a:cs typeface="Helvetica Neue Light" charset="0"/>
              </a:defRPr>
            </a:lvl1pPr>
            <a:lvl2pPr>
              <a:defRPr b="0" i="0">
                <a:latin typeface="Helvetica Neue Light" charset="0"/>
                <a:ea typeface="Helvetica Neue Light" charset="0"/>
                <a:cs typeface="Helvetica Neue Light" charset="0"/>
              </a:defRPr>
            </a:lvl2pPr>
            <a:lvl3pPr>
              <a:defRPr b="0" i="0">
                <a:latin typeface="Helvetica Neue Light" charset="0"/>
                <a:ea typeface="Helvetica Neue Light" charset="0"/>
                <a:cs typeface="Helvetica Neue Light" charset="0"/>
              </a:defRPr>
            </a:lvl3pPr>
            <a:lvl4pPr>
              <a:defRPr b="0" i="0">
                <a:latin typeface="Helvetica Neue Light" charset="0"/>
                <a:ea typeface="Helvetica Neue Light" charset="0"/>
                <a:cs typeface="Helvetica Neue Light" charset="0"/>
              </a:defRPr>
            </a:lvl4pPr>
            <a:lvl5pPr>
              <a:defRPr b="0" i="0">
                <a:latin typeface="Helvetica Neue Light" charset="0"/>
                <a:ea typeface="Helvetica Neue Light" charset="0"/>
                <a:cs typeface="Helvetica Neue Light"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13"/>
          <p:cNvSpPr>
            <a:spLocks noGrp="1"/>
          </p:cNvSpPr>
          <p:nvPr>
            <p:ph type="dt" sz="half" idx="10"/>
          </p:nvPr>
        </p:nvSpPr>
        <p:spPr/>
        <p:txBody>
          <a:bodyPr/>
          <a:lstStyle>
            <a:lvl1pPr>
              <a:defRPr/>
            </a:lvl1pPr>
          </a:lstStyle>
          <a:p>
            <a:fld id="{1140557D-618A-764C-9FA6-0C58AE0E777D}" type="datetimeFigureOut">
              <a:rPr lang="en-US" smtClean="0"/>
              <a:t>9/20/17</a:t>
            </a:fld>
            <a:endParaRPr lang="en-US"/>
          </a:p>
        </p:txBody>
      </p:sp>
      <p:sp>
        <p:nvSpPr>
          <p:cNvPr id="5" name="Footer Placeholder 2"/>
          <p:cNvSpPr>
            <a:spLocks noGrp="1"/>
          </p:cNvSpPr>
          <p:nvPr>
            <p:ph type="ftr" sz="quarter" idx="11"/>
          </p:nvPr>
        </p:nvSpPr>
        <p:spPr/>
        <p:txBody>
          <a:bodyPr/>
          <a:lstStyle>
            <a:lvl1pPr>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dissolve">
                                      <p:cBhvr>
                                        <p:cTn id="12" dur="500"/>
                                        <p:tgtEl>
                                          <p:spTgt spid="8">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dissolve">
                                      <p:cBhvr>
                                        <p:cTn id="15" dur="500"/>
                                        <p:tgtEl>
                                          <p:spTgt spid="8">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dissolve">
                                      <p:cBhvr>
                                        <p:cTn id="18" dur="500"/>
                                        <p:tgtEl>
                                          <p:spTgt spid="8">
                                            <p:txEl>
                                              <p:pRg st="2" end="2"/>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animEffect transition="in" filter="dissolve">
                                      <p:cBhvr>
                                        <p:cTn id="21" dur="500"/>
                                        <p:tgtEl>
                                          <p:spTgt spid="8">
                                            <p:txEl>
                                              <p:pRg st="3" end="3"/>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animEffect transition="in" filter="dissolve">
                                      <p:cBhvr>
                                        <p:cTn id="24"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6"/>
          <p:cNvSpPr/>
          <p:nvPr/>
        </p:nvSpPr>
        <p:spPr bwMode="white">
          <a:xfrm>
            <a:off x="0" y="1524000"/>
            <a:ext cx="12192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5" name="Rectangle 7"/>
          <p:cNvSpPr/>
          <p:nvPr/>
        </p:nvSpPr>
        <p:spPr>
          <a:xfrm>
            <a:off x="0" y="1600200"/>
            <a:ext cx="17272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6" name="Rectangle 8"/>
          <p:cNvSpPr/>
          <p:nvPr/>
        </p:nvSpPr>
        <p:spPr>
          <a:xfrm>
            <a:off x="1828800" y="1600200"/>
            <a:ext cx="103632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3" name="Text Placeholder 2"/>
          <p:cNvSpPr>
            <a:spLocks noGrp="1"/>
          </p:cNvSpPr>
          <p:nvPr>
            <p:ph type="body" idx="1"/>
          </p:nvPr>
        </p:nvSpPr>
        <p:spPr>
          <a:xfrm>
            <a:off x="1828802" y="2743200"/>
            <a:ext cx="9497484" cy="1673225"/>
          </a:xfrm>
        </p:spPr>
        <p:txBody>
          <a:bodyPr/>
          <a:lstStyle>
            <a:lvl1pPr marL="0" indent="0">
              <a:buNone/>
              <a:defRPr sz="2100">
                <a:solidFill>
                  <a:schemeClr val="tx2"/>
                </a:solidFill>
              </a:defRPr>
            </a:lvl1pPr>
            <a:lvl2pPr>
              <a:buNone/>
              <a:defRPr sz="1350">
                <a:solidFill>
                  <a:schemeClr val="tx1">
                    <a:tint val="75000"/>
                  </a:schemeClr>
                </a:solidFill>
              </a:defRPr>
            </a:lvl2pPr>
            <a:lvl3pPr>
              <a:buNone/>
              <a:defRPr sz="1200">
                <a:solidFill>
                  <a:schemeClr val="tx1">
                    <a:tint val="75000"/>
                  </a:schemeClr>
                </a:solidFill>
              </a:defRPr>
            </a:lvl3pPr>
            <a:lvl4pPr>
              <a:buNone/>
              <a:defRPr sz="1050">
                <a:solidFill>
                  <a:schemeClr val="tx1">
                    <a:tint val="75000"/>
                  </a:schemeClr>
                </a:solidFill>
              </a:defRPr>
            </a:lvl4pPr>
            <a:lvl5pPr>
              <a:buNone/>
              <a:defRPr sz="1050">
                <a:solidFill>
                  <a:schemeClr val="tx1">
                    <a:tint val="75000"/>
                  </a:schemeClr>
                </a:solidFill>
              </a:defRPr>
            </a:lvl5pPr>
          </a:lstStyle>
          <a:p>
            <a:pPr lvl="0"/>
            <a:r>
              <a:rPr lang="en-US" smtClean="0"/>
              <a:t>Click to edit Master text styles</a:t>
            </a:r>
          </a:p>
        </p:txBody>
      </p:sp>
      <p:sp>
        <p:nvSpPr>
          <p:cNvPr id="2" name="Title 1"/>
          <p:cNvSpPr>
            <a:spLocks noGrp="1"/>
          </p:cNvSpPr>
          <p:nvPr>
            <p:ph type="title"/>
          </p:nvPr>
        </p:nvSpPr>
        <p:spPr>
          <a:xfrm>
            <a:off x="1828800" y="1600200"/>
            <a:ext cx="10160000" cy="990600"/>
          </a:xfrm>
        </p:spPr>
        <p:txBody>
          <a:bodyPr/>
          <a:lstStyle>
            <a:lvl1pPr algn="l">
              <a:buNone/>
              <a:defRPr sz="3300" b="0" cap="none">
                <a:solidFill>
                  <a:srgbClr val="FFFFFF"/>
                </a:solidFill>
              </a:defRPr>
            </a:lvl1pPr>
          </a:lstStyle>
          <a:p>
            <a:r>
              <a:rPr lang="en-US" smtClean="0"/>
              <a:t>Click to edit Master title style</a:t>
            </a:r>
            <a:endParaRPr lang="en-US" dirty="0"/>
          </a:p>
        </p:txBody>
      </p:sp>
      <p:sp>
        <p:nvSpPr>
          <p:cNvPr id="7" name="Date Placeholder 11"/>
          <p:cNvSpPr>
            <a:spLocks noGrp="1"/>
          </p:cNvSpPr>
          <p:nvPr>
            <p:ph type="dt" sz="half" idx="10"/>
          </p:nvPr>
        </p:nvSpPr>
        <p:spPr/>
        <p:txBody>
          <a:bodyPr/>
          <a:lstStyle>
            <a:lvl1pPr>
              <a:defRPr/>
            </a:lvl1pPr>
          </a:lstStyle>
          <a:p>
            <a:fld id="{1140557D-618A-764C-9FA6-0C58AE0E777D}" type="datetimeFigureOut">
              <a:rPr lang="en-US" smtClean="0"/>
              <a:t>9/20/17</a:t>
            </a:fld>
            <a:endParaRPr lang="en-US"/>
          </a:p>
        </p:txBody>
      </p:sp>
      <p:sp>
        <p:nvSpPr>
          <p:cNvPr id="9" name="Footer Placeholder 13"/>
          <p:cNvSpPr>
            <a:spLocks noGrp="1"/>
          </p:cNvSpPr>
          <p:nvPr>
            <p:ph type="ftr" sz="quarter" idx="12"/>
          </p:nvPr>
        </p:nvSpPr>
        <p:spPr/>
        <p:txBody>
          <a:bodyPr/>
          <a:lstStyle>
            <a:lvl1pPr>
              <a:defRPr/>
            </a:lvl1pPr>
          </a:lstStyle>
          <a:p>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charset="0"/>
                <a:ea typeface="Helvetica Neue Light" charset="0"/>
                <a:cs typeface="Helvetica Neue Light" charset="0"/>
              </a:defRPr>
            </a:lvl1pPr>
          </a:lstStyle>
          <a:p>
            <a:r>
              <a:rPr lang="en-US" smtClean="0"/>
              <a:t>Click to edit Master title style</a:t>
            </a:r>
            <a:endParaRPr lang="en-US" dirty="0"/>
          </a:p>
        </p:txBody>
      </p:sp>
      <p:sp>
        <p:nvSpPr>
          <p:cNvPr id="9" name="Content Placeholder 8"/>
          <p:cNvSpPr>
            <a:spLocks noGrp="1"/>
          </p:cNvSpPr>
          <p:nvPr>
            <p:ph sz="quarter" idx="1"/>
          </p:nvPr>
        </p:nvSpPr>
        <p:spPr>
          <a:xfrm>
            <a:off x="812800" y="1589567"/>
            <a:ext cx="5181600" cy="4572000"/>
          </a:xfrm>
        </p:spPr>
        <p:txBody>
          <a:bodyPr/>
          <a:lstStyle>
            <a:lvl1pPr>
              <a:defRPr b="0" i="0">
                <a:latin typeface="Helvetica Neue Light" charset="0"/>
                <a:ea typeface="Helvetica Neue Light" charset="0"/>
                <a:cs typeface="Helvetica Neue Light" charset="0"/>
              </a:defRPr>
            </a:lvl1pPr>
            <a:lvl2pPr>
              <a:defRPr b="0" i="0">
                <a:latin typeface="Helvetica Neue Light" charset="0"/>
                <a:ea typeface="Helvetica Neue Light" charset="0"/>
                <a:cs typeface="Helvetica Neue Light" charset="0"/>
              </a:defRPr>
            </a:lvl2pPr>
            <a:lvl3pPr>
              <a:defRPr b="0" i="0">
                <a:latin typeface="Helvetica Neue Light" charset="0"/>
                <a:ea typeface="Helvetica Neue Light" charset="0"/>
                <a:cs typeface="Helvetica Neue Light" charset="0"/>
              </a:defRPr>
            </a:lvl3pPr>
            <a:lvl4pPr>
              <a:defRPr b="0" i="0">
                <a:latin typeface="Helvetica Neue Light" charset="0"/>
                <a:ea typeface="Helvetica Neue Light" charset="0"/>
                <a:cs typeface="Helvetica Neue Light" charset="0"/>
              </a:defRPr>
            </a:lvl4pPr>
            <a:lvl5pPr>
              <a:defRPr b="0" i="0">
                <a:latin typeface="Helvetica Neue Light" charset="0"/>
                <a:ea typeface="Helvetica Neue Light" charset="0"/>
                <a:cs typeface="Helvetica Neue Light"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
          </p:nvPr>
        </p:nvSpPr>
        <p:spPr>
          <a:xfrm>
            <a:off x="6459868" y="1589567"/>
            <a:ext cx="5181600" cy="4572000"/>
          </a:xfrm>
        </p:spPr>
        <p:txBody>
          <a:bodyPr/>
          <a:lstStyle>
            <a:lvl1pPr>
              <a:defRPr b="0" i="0">
                <a:latin typeface="Helvetica Neue Light" charset="0"/>
                <a:ea typeface="Helvetica Neue Light" charset="0"/>
                <a:cs typeface="Helvetica Neue Light" charset="0"/>
              </a:defRPr>
            </a:lvl1pPr>
            <a:lvl2pPr>
              <a:defRPr b="0" i="0">
                <a:latin typeface="Helvetica Neue Light" charset="0"/>
                <a:ea typeface="Helvetica Neue Light" charset="0"/>
                <a:cs typeface="Helvetica Neue Light" charset="0"/>
              </a:defRPr>
            </a:lvl2pPr>
            <a:lvl3pPr>
              <a:defRPr b="0" i="0">
                <a:latin typeface="Helvetica Neue Light" charset="0"/>
                <a:ea typeface="Helvetica Neue Light" charset="0"/>
                <a:cs typeface="Helvetica Neue Light" charset="0"/>
              </a:defRPr>
            </a:lvl3pPr>
            <a:lvl4pPr>
              <a:defRPr b="0" i="0">
                <a:latin typeface="Helvetica Neue Light" charset="0"/>
                <a:ea typeface="Helvetica Neue Light" charset="0"/>
                <a:cs typeface="Helvetica Neue Light" charset="0"/>
              </a:defRPr>
            </a:lvl4pPr>
            <a:lvl5pPr>
              <a:defRPr b="0" i="0">
                <a:latin typeface="Helvetica Neue Light" charset="0"/>
                <a:ea typeface="Helvetica Neue Light" charset="0"/>
                <a:cs typeface="Helvetica Neue Light"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7"/>
          <p:cNvSpPr>
            <a:spLocks noGrp="1"/>
          </p:cNvSpPr>
          <p:nvPr>
            <p:ph type="dt" sz="half" idx="10"/>
          </p:nvPr>
        </p:nvSpPr>
        <p:spPr/>
        <p:txBody>
          <a:bodyPr rtlCol="0"/>
          <a:lstStyle>
            <a:lvl1pPr>
              <a:defRPr/>
            </a:lvl1pPr>
          </a:lstStyle>
          <a:p>
            <a:fld id="{1140557D-618A-764C-9FA6-0C58AE0E777D}" type="datetimeFigureOut">
              <a:rPr lang="en-US" smtClean="0"/>
              <a:t>9/20/17</a:t>
            </a:fld>
            <a:endParaRPr lang="en-US"/>
          </a:p>
        </p:txBody>
      </p:sp>
      <p:sp>
        <p:nvSpPr>
          <p:cNvPr id="7" name="Footer Placeholder 11"/>
          <p:cNvSpPr>
            <a:spLocks noGrp="1"/>
          </p:cNvSpPr>
          <p:nvPr>
            <p:ph type="ftr" sz="quarter" idx="12"/>
          </p:nvPr>
        </p:nvSpPr>
        <p:spPr/>
        <p:txBody>
          <a:bodyPr rtlCol="0"/>
          <a:lstStyle>
            <a:lvl1pPr>
              <a:defRPr/>
            </a:lvl1pPr>
          </a:lstStyle>
          <a:p>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11200" y="273050"/>
            <a:ext cx="10871200" cy="869950"/>
          </a:xfrm>
        </p:spPr>
        <p:txBody>
          <a:bodyPr/>
          <a:lstStyle>
            <a:lvl1pPr>
              <a:defRPr/>
            </a:lvl1pPr>
          </a:lstStyle>
          <a:p>
            <a:r>
              <a:rPr lang="en-US" smtClean="0"/>
              <a:t>Click to edit Master title style</a:t>
            </a:r>
            <a:endParaRPr lang="en-US"/>
          </a:p>
        </p:txBody>
      </p:sp>
      <p:sp>
        <p:nvSpPr>
          <p:cNvPr id="11" name="Content Placeholder 10"/>
          <p:cNvSpPr>
            <a:spLocks noGrp="1"/>
          </p:cNvSpPr>
          <p:nvPr>
            <p:ph sz="quarter" idx="2"/>
          </p:nvPr>
        </p:nvSpPr>
        <p:spPr>
          <a:xfrm>
            <a:off x="812800" y="2438400"/>
            <a:ext cx="5181600" cy="3581400"/>
          </a:xfrm>
        </p:spPr>
        <p:txBody>
          <a:bodyPr/>
          <a:lstStyle>
            <a:lvl1pPr>
              <a:defRPr b="0" i="0">
                <a:latin typeface="Helvetica Neue Light" charset="0"/>
                <a:ea typeface="Helvetica Neue Light" charset="0"/>
                <a:cs typeface="Helvetica Neue Light" charset="0"/>
              </a:defRPr>
            </a:lvl1pPr>
            <a:lvl2pPr>
              <a:defRPr b="0" i="0">
                <a:latin typeface="Helvetica Neue Light" charset="0"/>
                <a:ea typeface="Helvetica Neue Light" charset="0"/>
                <a:cs typeface="Helvetica Neue Light" charset="0"/>
              </a:defRPr>
            </a:lvl2pPr>
            <a:lvl3pPr>
              <a:defRPr b="0" i="0">
                <a:latin typeface="Helvetica Neue Light" charset="0"/>
                <a:ea typeface="Helvetica Neue Light" charset="0"/>
                <a:cs typeface="Helvetica Neue Light" charset="0"/>
              </a:defRPr>
            </a:lvl3pPr>
            <a:lvl4pPr>
              <a:defRPr b="0" i="0">
                <a:latin typeface="Helvetica Neue Light" charset="0"/>
                <a:ea typeface="Helvetica Neue Light" charset="0"/>
                <a:cs typeface="Helvetica Neue Light" charset="0"/>
              </a:defRPr>
            </a:lvl4pPr>
            <a:lvl5pPr>
              <a:defRPr b="0" i="0">
                <a:latin typeface="Helvetica Neue Light" charset="0"/>
                <a:ea typeface="Helvetica Neue Light" charset="0"/>
                <a:cs typeface="Helvetica Neue Light"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4"/>
          </p:nvPr>
        </p:nvSpPr>
        <p:spPr>
          <a:xfrm>
            <a:off x="6400800" y="2438400"/>
            <a:ext cx="5181600" cy="3581400"/>
          </a:xfrm>
        </p:spPr>
        <p:txBody>
          <a:bodyPr/>
          <a:lstStyle>
            <a:lvl1pPr>
              <a:defRPr b="0" i="0">
                <a:latin typeface="Helvetica Neue Light" charset="0"/>
                <a:ea typeface="Helvetica Neue Light" charset="0"/>
                <a:cs typeface="Helvetica Neue Light" charset="0"/>
              </a:defRPr>
            </a:lvl1pPr>
            <a:lvl2pPr>
              <a:defRPr b="0" i="0">
                <a:latin typeface="Helvetica Neue Light" charset="0"/>
                <a:ea typeface="Helvetica Neue Light" charset="0"/>
                <a:cs typeface="Helvetica Neue Light" charset="0"/>
              </a:defRPr>
            </a:lvl2pPr>
            <a:lvl3pPr>
              <a:defRPr b="0" i="0">
                <a:latin typeface="Helvetica Neue Light" charset="0"/>
                <a:ea typeface="Helvetica Neue Light" charset="0"/>
                <a:cs typeface="Helvetica Neue Light" charset="0"/>
              </a:defRPr>
            </a:lvl3pPr>
            <a:lvl4pPr>
              <a:defRPr b="0" i="0">
                <a:latin typeface="Helvetica Neue Light" charset="0"/>
                <a:ea typeface="Helvetica Neue Light" charset="0"/>
                <a:cs typeface="Helvetica Neue Light" charset="0"/>
              </a:defRPr>
            </a:lvl4pPr>
            <a:lvl5pPr>
              <a:defRPr b="0" i="0">
                <a:latin typeface="Helvetica Neue Light" charset="0"/>
                <a:ea typeface="Helvetica Neue Light" charset="0"/>
                <a:cs typeface="Helvetica Neue Light"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Text Placeholder 15"/>
          <p:cNvSpPr>
            <a:spLocks noGrp="1"/>
          </p:cNvSpPr>
          <p:nvPr>
            <p:ph type="body" sz="quarter" idx="1"/>
          </p:nvPr>
        </p:nvSpPr>
        <p:spPr>
          <a:xfrm>
            <a:off x="812800" y="1752600"/>
            <a:ext cx="5181600" cy="640080"/>
          </a:xfrm>
          <a:solidFill>
            <a:schemeClr val="accent2"/>
          </a:solidFill>
        </p:spPr>
        <p:txBody>
          <a:bodyPr rtlCol="0" anchor="ctr"/>
          <a:lstStyle>
            <a:lvl1pPr marL="0" indent="0">
              <a:buFontTx/>
              <a:buNone/>
              <a:defRPr sz="1500" b="0" i="0">
                <a:solidFill>
                  <a:srgbClr val="FFFFFF"/>
                </a:solidFill>
                <a:latin typeface="Helvetica Neue Light" charset="0"/>
                <a:ea typeface="Helvetica Neue Light" charset="0"/>
                <a:cs typeface="Helvetica Neue Light" charset="0"/>
              </a:defRPr>
            </a:lvl1pPr>
          </a:lstStyle>
          <a:p>
            <a:pPr lvl="0"/>
            <a:r>
              <a:rPr lang="en-US" smtClean="0"/>
              <a:t>Click to edit Master text styles</a:t>
            </a:r>
          </a:p>
        </p:txBody>
      </p:sp>
      <p:sp>
        <p:nvSpPr>
          <p:cNvPr id="15" name="Text Placeholder 14"/>
          <p:cNvSpPr>
            <a:spLocks noGrp="1"/>
          </p:cNvSpPr>
          <p:nvPr>
            <p:ph type="body" sz="quarter" idx="3"/>
          </p:nvPr>
        </p:nvSpPr>
        <p:spPr>
          <a:xfrm>
            <a:off x="6400800" y="1752600"/>
            <a:ext cx="5181600" cy="640080"/>
          </a:xfrm>
          <a:solidFill>
            <a:schemeClr val="accent4"/>
          </a:solidFill>
        </p:spPr>
        <p:txBody>
          <a:bodyPr rtlCol="0" anchor="ctr"/>
          <a:lstStyle>
            <a:lvl1pPr marL="0" indent="0">
              <a:buFontTx/>
              <a:buNone/>
              <a:defRPr sz="1500" b="0" i="0">
                <a:solidFill>
                  <a:srgbClr val="FFFFFF"/>
                </a:solidFill>
                <a:latin typeface="Helvetica Neue Light" charset="0"/>
                <a:ea typeface="Helvetica Neue Light" charset="0"/>
                <a:cs typeface="Helvetica Neue Light" charset="0"/>
              </a:defRPr>
            </a:lvl1pPr>
          </a:lstStyle>
          <a:p>
            <a:pPr lvl="0"/>
            <a:r>
              <a:rPr lang="en-US" smtClean="0"/>
              <a:t>Click to edit Master text styles</a:t>
            </a:r>
          </a:p>
        </p:txBody>
      </p:sp>
      <p:sp>
        <p:nvSpPr>
          <p:cNvPr id="7" name="Date Placeholder 9"/>
          <p:cNvSpPr>
            <a:spLocks noGrp="1"/>
          </p:cNvSpPr>
          <p:nvPr>
            <p:ph type="dt" sz="half" idx="10"/>
          </p:nvPr>
        </p:nvSpPr>
        <p:spPr/>
        <p:txBody>
          <a:bodyPr rtlCol="0"/>
          <a:lstStyle>
            <a:lvl1pPr>
              <a:defRPr/>
            </a:lvl1pPr>
          </a:lstStyle>
          <a:p>
            <a:fld id="{1140557D-618A-764C-9FA6-0C58AE0E777D}" type="datetimeFigureOut">
              <a:rPr lang="en-US" smtClean="0"/>
              <a:t>9/20/17</a:t>
            </a:fld>
            <a:endParaRPr lang="en-US"/>
          </a:p>
        </p:txBody>
      </p:sp>
      <p:sp>
        <p:nvSpPr>
          <p:cNvPr id="9" name="Footer Placeholder 13"/>
          <p:cNvSpPr>
            <a:spLocks noGrp="1"/>
          </p:cNvSpPr>
          <p:nvPr>
            <p:ph type="ftr" sz="quarter" idx="12"/>
          </p:nvPr>
        </p:nvSpPr>
        <p:spPr/>
        <p:txBody>
          <a:bodyPr rtlCol="0"/>
          <a:lstStyle>
            <a:lvl1pPr>
              <a:defRPr/>
            </a:lvl1p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en-GB" smtClean="0"/>
              <a:t>Click to edit Master title style</a:t>
            </a:r>
            <a:endParaRPr lang="en-GB" dirty="0"/>
          </a:p>
        </p:txBody>
      </p:sp>
      <p:sp>
        <p:nvSpPr>
          <p:cNvPr id="3" name="Content Placeholder 2"/>
          <p:cNvSpPr>
            <a:spLocks noGrp="1"/>
          </p:cNvSpPr>
          <p:nvPr>
            <p:ph idx="1"/>
          </p:nvPr>
        </p:nvSpPr>
        <p:spPr/>
        <p:txBody>
          <a:bodyPr/>
          <a:lstStyle>
            <a:lvl1pPr>
              <a:defRPr>
                <a:solidFill>
                  <a:schemeClr val="accent2">
                    <a:lumMod val="75000"/>
                  </a:schemeClr>
                </a:solidFill>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Tree>
    <p:extLst>
      <p:ext uri="{BB962C8B-B14F-4D97-AF65-F5344CB8AC3E}">
        <p14:creationId xmlns:p14="http://schemas.microsoft.com/office/powerpoint/2010/main" val="3059451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dissolve">
                                      <p:cBhvr>
                                        <p:cTn id="12" dur="500"/>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dissolve">
                                      <p:cBhvr>
                                        <p:cTn id="18" dur="500"/>
                                        <p:tgtEl>
                                          <p:spTgt spid="3">
                                            <p:txEl>
                                              <p:pRg st="2" end="2"/>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dissolve">
                                      <p:cBhvr>
                                        <p:cTn id="21" dur="500"/>
                                        <p:tgtEl>
                                          <p:spTgt spid="3">
                                            <p:txEl>
                                              <p:pRg st="3" end="3"/>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dissolve">
                                      <p:cBhvr>
                                        <p:cTn id="2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9"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dissolve">
                      <p:cBhvr>
                        <p:cTn dur="500"/>
                        <p:tgtEl>
                          <p:spTgt spid="3"/>
                        </p:tgtEl>
                      </p:cBhvr>
                    </p:animEffect>
                  </p:childTnLst>
                </p:cTn>
              </p:par>
            </p:tnLst>
          </p:tmpl>
          <p:tmpl lvl="2">
            <p:tnLst>
              <p:par>
                <p:cTn presetID="9"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dissolve">
                      <p:cBhvr>
                        <p:cTn dur="500"/>
                        <p:tgtEl>
                          <p:spTgt spid="3"/>
                        </p:tgtEl>
                      </p:cBhvr>
                    </p:animEffect>
                  </p:childTnLst>
                </p:cTn>
              </p:par>
            </p:tnLst>
          </p:tmpl>
          <p:tmpl lvl="3">
            <p:tnLst>
              <p:par>
                <p:cTn presetID="9"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dissolve">
                      <p:cBhvr>
                        <p:cTn dur="500"/>
                        <p:tgtEl>
                          <p:spTgt spid="3"/>
                        </p:tgtEl>
                      </p:cBhvr>
                    </p:animEffect>
                  </p:childTnLst>
                </p:cTn>
              </p:par>
            </p:tnLst>
          </p:tmpl>
          <p:tmpl lvl="4">
            <p:tnLst>
              <p:par>
                <p:cTn presetID="9"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dissolve">
                      <p:cBhvr>
                        <p:cTn dur="500"/>
                        <p:tgtEl>
                          <p:spTgt spid="3"/>
                        </p:tgtEl>
                      </p:cBhvr>
                    </p:animEffect>
                  </p:childTnLst>
                </p:cTn>
              </p:par>
            </p:tnLst>
          </p:tmpl>
          <p:tmpl lvl="5">
            <p:tnLst>
              <p:par>
                <p:cTn presetID="9"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dissolve">
                      <p:cBhvr>
                        <p:cTn dur="500"/>
                        <p:tgtEl>
                          <p:spTgt spid="3"/>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13"/>
          <p:cNvSpPr>
            <a:spLocks noGrp="1"/>
          </p:cNvSpPr>
          <p:nvPr>
            <p:ph type="dt" sz="half" idx="10"/>
          </p:nvPr>
        </p:nvSpPr>
        <p:spPr/>
        <p:txBody>
          <a:bodyPr/>
          <a:lstStyle>
            <a:lvl1pPr>
              <a:defRPr/>
            </a:lvl1pPr>
          </a:lstStyle>
          <a:p>
            <a:fld id="{1140557D-618A-764C-9FA6-0C58AE0E777D}" type="datetimeFigureOut">
              <a:rPr lang="en-US" smtClean="0"/>
              <a:t>9/20/17</a:t>
            </a:fld>
            <a:endParaRPr lang="en-US"/>
          </a:p>
        </p:txBody>
      </p:sp>
      <p:sp>
        <p:nvSpPr>
          <p:cNvPr id="4" name="Footer Placeholder 2"/>
          <p:cNvSpPr>
            <a:spLocks noGrp="1"/>
          </p:cNvSpPr>
          <p:nvPr>
            <p:ph type="ftr" sz="quarter" idx="11"/>
          </p:nvPr>
        </p:nvSpPr>
        <p:spPr/>
        <p:txBody>
          <a:bodyPr/>
          <a:lstStyle>
            <a:lvl1pPr>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140557D-618A-764C-9FA6-0C58AE0E777D}" type="datetimeFigureOut">
              <a:rPr lang="en-US" smtClean="0"/>
              <a:t>9/20/17</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0" y="273050"/>
            <a:ext cx="10769600" cy="869950"/>
          </a:xfrm>
        </p:spPr>
        <p:txBody>
          <a:bodyPr/>
          <a:lstStyle>
            <a:lvl1pPr algn="l">
              <a:buNone/>
              <a:defRPr sz="3300" b="0"/>
            </a:lvl1pPr>
          </a:lstStyle>
          <a:p>
            <a:r>
              <a:rPr lang="en-US" smtClean="0"/>
              <a:t>Click to edit Master title style</a:t>
            </a:r>
            <a:endParaRPr lang="en-US"/>
          </a:p>
        </p:txBody>
      </p:sp>
      <p:sp>
        <p:nvSpPr>
          <p:cNvPr id="3" name="Text Placeholder 2"/>
          <p:cNvSpPr>
            <a:spLocks noGrp="1"/>
          </p:cNvSpPr>
          <p:nvPr>
            <p:ph type="body" idx="2"/>
          </p:nvPr>
        </p:nvSpPr>
        <p:spPr>
          <a:xfrm>
            <a:off x="812800" y="1752600"/>
            <a:ext cx="21336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750"/>
              </a:spcAft>
              <a:buNone/>
              <a:defRPr sz="1350" b="0" i="0">
                <a:latin typeface="Helvetica Neue Light" charset="0"/>
                <a:ea typeface="Helvetica Neue Light" charset="0"/>
                <a:cs typeface="Helvetica Neue Light" charset="0"/>
              </a:defRPr>
            </a:lvl1pPr>
            <a:lvl2pPr>
              <a:buNone/>
              <a:defRPr sz="900"/>
            </a:lvl2pPr>
            <a:lvl3pPr>
              <a:buNone/>
              <a:defRPr sz="750"/>
            </a:lvl3pPr>
            <a:lvl4pPr>
              <a:buNone/>
              <a:defRPr sz="675"/>
            </a:lvl4pPr>
            <a:lvl5pPr>
              <a:buNone/>
              <a:defRPr sz="675"/>
            </a:lvl5pPr>
          </a:lstStyle>
          <a:p>
            <a:pPr lvl="0"/>
            <a:r>
              <a:rPr lang="en-US" smtClean="0"/>
              <a:t>Click to edit Master text styles</a:t>
            </a:r>
          </a:p>
        </p:txBody>
      </p:sp>
      <p:sp>
        <p:nvSpPr>
          <p:cNvPr id="9" name="Content Placeholder 8"/>
          <p:cNvSpPr>
            <a:spLocks noGrp="1"/>
          </p:cNvSpPr>
          <p:nvPr>
            <p:ph sz="quarter" idx="1"/>
          </p:nvPr>
        </p:nvSpPr>
        <p:spPr>
          <a:xfrm>
            <a:off x="3149600" y="1752600"/>
            <a:ext cx="8534400"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13"/>
          <p:cNvSpPr>
            <a:spLocks noGrp="1"/>
          </p:cNvSpPr>
          <p:nvPr>
            <p:ph type="dt" sz="half" idx="10"/>
          </p:nvPr>
        </p:nvSpPr>
        <p:spPr/>
        <p:txBody>
          <a:bodyPr/>
          <a:lstStyle>
            <a:lvl1pPr>
              <a:defRPr/>
            </a:lvl1pPr>
          </a:lstStyle>
          <a:p>
            <a:fld id="{1140557D-618A-764C-9FA6-0C58AE0E777D}" type="datetimeFigureOut">
              <a:rPr lang="en-US" smtClean="0"/>
              <a:t>9/20/17</a:t>
            </a:fld>
            <a:endParaRPr lang="en-US"/>
          </a:p>
        </p:txBody>
      </p:sp>
      <p:sp>
        <p:nvSpPr>
          <p:cNvPr id="6" name="Footer Placeholder 2"/>
          <p:cNvSpPr>
            <a:spLocks noGrp="1"/>
          </p:cNvSpPr>
          <p:nvPr>
            <p:ph type="ftr" sz="quarter" idx="11"/>
          </p:nvPr>
        </p:nvSpPr>
        <p:spPr/>
        <p:txBody>
          <a:bodyPr/>
          <a:lstStyle>
            <a:lvl1pPr>
              <a:defRPr/>
            </a:lvl1pPr>
          </a:lstStyle>
          <a:p>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ectangle 7"/>
          <p:cNvSpPr/>
          <p:nvPr/>
        </p:nvSpPr>
        <p:spPr bwMode="white">
          <a:xfrm>
            <a:off x="-12700" y="4572003"/>
            <a:ext cx="12192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6" name="Rectangle 8"/>
          <p:cNvSpPr/>
          <p:nvPr/>
        </p:nvSpPr>
        <p:spPr>
          <a:xfrm>
            <a:off x="-12698" y="4664075"/>
            <a:ext cx="1951567" cy="71278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7" name="Rectangle 9"/>
          <p:cNvSpPr/>
          <p:nvPr/>
        </p:nvSpPr>
        <p:spPr>
          <a:xfrm>
            <a:off x="2059517" y="4654550"/>
            <a:ext cx="10132483" cy="712788"/>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8" name="Rectangle 10"/>
          <p:cNvSpPr/>
          <p:nvPr/>
        </p:nvSpPr>
        <p:spPr bwMode="white">
          <a:xfrm>
            <a:off x="1930402" y="3"/>
            <a:ext cx="133351"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4" name="Text Placeholder 3"/>
          <p:cNvSpPr>
            <a:spLocks noGrp="1"/>
          </p:cNvSpPr>
          <p:nvPr>
            <p:ph type="body" sz="half" idx="2"/>
          </p:nvPr>
        </p:nvSpPr>
        <p:spPr>
          <a:xfrm>
            <a:off x="2133600" y="5486400"/>
            <a:ext cx="9753600" cy="685800"/>
          </a:xfrm>
        </p:spPr>
        <p:txBody>
          <a:bodyPr/>
          <a:lstStyle>
            <a:lvl1pPr marL="0" indent="0">
              <a:buFontTx/>
              <a:buNone/>
              <a:defRPr sz="1275"/>
            </a:lvl1pPr>
            <a:lvl2pPr>
              <a:buFontTx/>
              <a:buNone/>
              <a:defRPr sz="900"/>
            </a:lvl2pPr>
            <a:lvl3pPr>
              <a:buFontTx/>
              <a:buNone/>
              <a:defRPr sz="750"/>
            </a:lvl3pPr>
            <a:lvl4pPr>
              <a:buFontTx/>
              <a:buNone/>
              <a:defRPr sz="675"/>
            </a:lvl4pPr>
            <a:lvl5pPr>
              <a:buFontTx/>
              <a:buNone/>
              <a:defRPr sz="675"/>
            </a:lvl5pPr>
          </a:lstStyle>
          <a:p>
            <a:pPr lvl="0"/>
            <a:r>
              <a:rPr lang="en-US" smtClean="0"/>
              <a:t>Click to edit Master text styles</a:t>
            </a:r>
          </a:p>
        </p:txBody>
      </p:sp>
      <p:sp>
        <p:nvSpPr>
          <p:cNvPr id="2" name="Title 1"/>
          <p:cNvSpPr>
            <a:spLocks noGrp="1"/>
          </p:cNvSpPr>
          <p:nvPr>
            <p:ph type="title"/>
          </p:nvPr>
        </p:nvSpPr>
        <p:spPr>
          <a:xfrm>
            <a:off x="2133600" y="4648200"/>
            <a:ext cx="9753600" cy="685800"/>
          </a:xfrm>
        </p:spPr>
        <p:txBody>
          <a:bodyPr/>
          <a:lstStyle>
            <a:lvl1pPr algn="l">
              <a:buNone/>
              <a:defRPr sz="2100" b="0">
                <a:solidFill>
                  <a:srgbClr val="FFFFFF"/>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2080768" y="0"/>
            <a:ext cx="10111232" cy="4568952"/>
          </a:xfrm>
          <a:solidFill>
            <a:schemeClr val="accent1">
              <a:tint val="40000"/>
            </a:schemeClr>
          </a:solidFill>
          <a:ln>
            <a:noFill/>
          </a:ln>
        </p:spPr>
        <p:txBody>
          <a:bodyPr>
            <a:normAutofit/>
          </a:bodyPr>
          <a:lstStyle>
            <a:lvl1pPr marL="0" indent="0">
              <a:buNone/>
              <a:defRPr sz="2400"/>
            </a:lvl1pPr>
          </a:lstStyle>
          <a:p>
            <a:pPr lvl="0"/>
            <a:r>
              <a:rPr lang="en-US" noProof="0" smtClean="0"/>
              <a:t>Drag picture to placeholder or click icon to add</a:t>
            </a:r>
            <a:endParaRPr lang="en-US" noProof="0" dirty="0"/>
          </a:p>
        </p:txBody>
      </p:sp>
      <p:sp>
        <p:nvSpPr>
          <p:cNvPr id="9" name="Date Placeholder 11"/>
          <p:cNvSpPr>
            <a:spLocks noGrp="1"/>
          </p:cNvSpPr>
          <p:nvPr>
            <p:ph type="dt" sz="half" idx="10"/>
          </p:nvPr>
        </p:nvSpPr>
        <p:spPr>
          <a:xfrm>
            <a:off x="8331200" y="6248403"/>
            <a:ext cx="3556000" cy="365125"/>
          </a:xfrm>
        </p:spPr>
        <p:txBody>
          <a:bodyPr rtlCol="0"/>
          <a:lstStyle>
            <a:lvl1pPr>
              <a:defRPr/>
            </a:lvl1pPr>
          </a:lstStyle>
          <a:p>
            <a:fld id="{1140557D-618A-764C-9FA6-0C58AE0E777D}" type="datetimeFigureOut">
              <a:rPr lang="en-US" smtClean="0"/>
              <a:t>9/20/17</a:t>
            </a:fld>
            <a:endParaRPr lang="en-US"/>
          </a:p>
        </p:txBody>
      </p:sp>
      <p:sp>
        <p:nvSpPr>
          <p:cNvPr id="11" name="Footer Placeholder 13"/>
          <p:cNvSpPr>
            <a:spLocks noGrp="1"/>
          </p:cNvSpPr>
          <p:nvPr>
            <p:ph type="ftr" sz="quarter" idx="12"/>
          </p:nvPr>
        </p:nvSpPr>
        <p:spPr>
          <a:xfrm>
            <a:off x="2133600" y="6248403"/>
            <a:ext cx="6096000" cy="365125"/>
          </a:xfrm>
        </p:spPr>
        <p:txBody>
          <a:bodyPr rtlCol="0"/>
          <a:lstStyle>
            <a:lvl1pPr>
              <a:defRPr/>
            </a:lvl1pPr>
          </a:lstStyle>
          <a:p>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fld id="{1140557D-618A-764C-9FA6-0C58AE0E777D}" type="datetimeFigureOut">
              <a:rPr lang="en-US" smtClean="0"/>
              <a:t>9/20/17</a:t>
            </a:fld>
            <a:endParaRPr lang="en-US"/>
          </a:p>
        </p:txBody>
      </p:sp>
      <p:sp>
        <p:nvSpPr>
          <p:cNvPr id="5" name="Footer Placeholder 2"/>
          <p:cNvSpPr>
            <a:spLocks noGrp="1"/>
          </p:cNvSpPr>
          <p:nvPr>
            <p:ph type="ftr" sz="quarter" idx="11"/>
          </p:nvPr>
        </p:nvSpPr>
        <p:spPr/>
        <p:txBody>
          <a:bodyPr/>
          <a:lstStyle>
            <a:lvl1pPr>
              <a:defRPr/>
            </a:lvl1pPr>
          </a:lstStyle>
          <a:p>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6"/>
          <p:cNvSpPr/>
          <p:nvPr/>
        </p:nvSpPr>
        <p:spPr bwMode="white">
          <a:xfrm>
            <a:off x="8128002" y="0"/>
            <a:ext cx="427567"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5" name="Rectangle 7"/>
          <p:cNvSpPr/>
          <p:nvPr/>
        </p:nvSpPr>
        <p:spPr>
          <a:xfrm>
            <a:off x="8189384" y="609600"/>
            <a:ext cx="3048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6" name="Rectangle 8"/>
          <p:cNvSpPr/>
          <p:nvPr/>
        </p:nvSpPr>
        <p:spPr>
          <a:xfrm>
            <a:off x="8189384" y="0"/>
            <a:ext cx="3048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2" name="Vertical Title 1"/>
          <p:cNvSpPr>
            <a:spLocks noGrp="1"/>
          </p:cNvSpPr>
          <p:nvPr>
            <p:ph type="title" orient="vert"/>
          </p:nvPr>
        </p:nvSpPr>
        <p:spPr>
          <a:xfrm>
            <a:off x="8737600" y="609603"/>
            <a:ext cx="2743200" cy="55165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609600"/>
            <a:ext cx="7416800" cy="551656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a:xfrm>
            <a:off x="8737600" y="6248403"/>
            <a:ext cx="2946400" cy="365125"/>
          </a:xfrm>
        </p:spPr>
        <p:txBody>
          <a:bodyPr/>
          <a:lstStyle>
            <a:lvl1pPr>
              <a:defRPr/>
            </a:lvl1pPr>
          </a:lstStyle>
          <a:p>
            <a:fld id="{1140557D-618A-764C-9FA6-0C58AE0E777D}" type="datetimeFigureOut">
              <a:rPr lang="en-US" smtClean="0"/>
              <a:t>9/20/17</a:t>
            </a:fld>
            <a:endParaRPr lang="en-US"/>
          </a:p>
        </p:txBody>
      </p:sp>
      <p:sp>
        <p:nvSpPr>
          <p:cNvPr id="8" name="Footer Placeholder 4"/>
          <p:cNvSpPr>
            <a:spLocks noGrp="1"/>
          </p:cNvSpPr>
          <p:nvPr>
            <p:ph type="ftr" sz="quarter" idx="11"/>
          </p:nvPr>
        </p:nvSpPr>
        <p:spPr>
          <a:xfrm>
            <a:off x="609602" y="6248403"/>
            <a:ext cx="7431617" cy="365125"/>
          </a:xfrm>
        </p:spPr>
        <p:txBody>
          <a:bodyPr/>
          <a:lstStyle>
            <a:lvl1pPr>
              <a:defRPr/>
            </a:lvl1pPr>
          </a:lstStyle>
          <a:p>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90133" y="4406901"/>
            <a:ext cx="9836151" cy="1362075"/>
          </a:xfrm>
        </p:spPr>
        <p:txBody>
          <a:bodyPr anchor="t"/>
          <a:lstStyle>
            <a:lvl1pPr algn="l">
              <a:defRPr sz="4000" b="1" cap="all"/>
            </a:lvl1pPr>
          </a:lstStyle>
          <a:p>
            <a:r>
              <a:rPr lang="en-GB" smtClean="0"/>
              <a:t>Click to edit Master title style</a:t>
            </a:r>
            <a:endParaRPr lang="en-GB" dirty="0"/>
          </a:p>
        </p:txBody>
      </p:sp>
      <p:sp>
        <p:nvSpPr>
          <p:cNvPr id="3" name="Text Placeholder 2"/>
          <p:cNvSpPr>
            <a:spLocks noGrp="1"/>
          </p:cNvSpPr>
          <p:nvPr>
            <p:ph type="body" idx="1"/>
          </p:nvPr>
        </p:nvSpPr>
        <p:spPr>
          <a:xfrm>
            <a:off x="1490133" y="2906713"/>
            <a:ext cx="9836151"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Tree>
    <p:extLst>
      <p:ext uri="{BB962C8B-B14F-4D97-AF65-F5344CB8AC3E}">
        <p14:creationId xmlns:p14="http://schemas.microsoft.com/office/powerpoint/2010/main" val="218211215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GB"/>
          </a:p>
        </p:txBody>
      </p:sp>
      <p:sp>
        <p:nvSpPr>
          <p:cNvPr id="3" name="Content Placeholder 2"/>
          <p:cNvSpPr>
            <a:spLocks noGrp="1"/>
          </p:cNvSpPr>
          <p:nvPr>
            <p:ph sz="half" idx="1"/>
          </p:nvPr>
        </p:nvSpPr>
        <p:spPr>
          <a:xfrm>
            <a:off x="1521883" y="1600201"/>
            <a:ext cx="492971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
        <p:nvSpPr>
          <p:cNvPr id="4" name="Content Placeholder 3"/>
          <p:cNvSpPr>
            <a:spLocks noGrp="1"/>
          </p:cNvSpPr>
          <p:nvPr>
            <p:ph sz="half" idx="2"/>
          </p:nvPr>
        </p:nvSpPr>
        <p:spPr>
          <a:xfrm>
            <a:off x="6722535" y="1600201"/>
            <a:ext cx="4859867"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Tree>
    <p:extLst>
      <p:ext uri="{BB962C8B-B14F-4D97-AF65-F5344CB8AC3E}">
        <p14:creationId xmlns:p14="http://schemas.microsoft.com/office/powerpoint/2010/main" val="336330296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10363200" cy="1143000"/>
          </a:xfrm>
        </p:spPr>
        <p:txBody>
          <a:bodyPr/>
          <a:lstStyle>
            <a:lvl1pPr>
              <a:defRPr/>
            </a:lvl1pPr>
          </a:lstStyle>
          <a:p>
            <a:r>
              <a:rPr lang="en-GB" smtClean="0"/>
              <a:t>Click to edit Master title style</a:t>
            </a:r>
            <a:endParaRPr lang="en-GB" dirty="0"/>
          </a:p>
        </p:txBody>
      </p:sp>
      <p:sp>
        <p:nvSpPr>
          <p:cNvPr id="3" name="Text Placeholder 2"/>
          <p:cNvSpPr>
            <a:spLocks noGrp="1"/>
          </p:cNvSpPr>
          <p:nvPr>
            <p:ph type="body" idx="1"/>
          </p:nvPr>
        </p:nvSpPr>
        <p:spPr>
          <a:xfrm>
            <a:off x="1236133" y="1535113"/>
            <a:ext cx="476038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1236133" y="2174875"/>
            <a:ext cx="476038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
        <p:nvSpPr>
          <p:cNvPr id="5" name="Text Placeholder 4"/>
          <p:cNvSpPr>
            <a:spLocks noGrp="1"/>
          </p:cNvSpPr>
          <p:nvPr>
            <p:ph type="body" sz="quarter" idx="3"/>
          </p:nvPr>
        </p:nvSpPr>
        <p:spPr>
          <a:xfrm>
            <a:off x="6485467" y="1535113"/>
            <a:ext cx="50969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6502400" y="2174875"/>
            <a:ext cx="50800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Tree>
    <p:extLst>
      <p:ext uri="{BB962C8B-B14F-4D97-AF65-F5344CB8AC3E}">
        <p14:creationId xmlns:p14="http://schemas.microsoft.com/office/powerpoint/2010/main" val="27833052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GB" dirty="0"/>
          </a:p>
        </p:txBody>
      </p:sp>
    </p:spTree>
    <p:extLst>
      <p:ext uri="{BB962C8B-B14F-4D97-AF65-F5344CB8AC3E}">
        <p14:creationId xmlns:p14="http://schemas.microsoft.com/office/powerpoint/2010/main" val="96325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033756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00667" y="273050"/>
            <a:ext cx="4011084" cy="1162050"/>
          </a:xfrm>
        </p:spPr>
        <p:txBody>
          <a:bodyPr anchor="b"/>
          <a:lstStyle>
            <a:lvl1pPr algn="l">
              <a:defRPr sz="2000" b="1"/>
            </a:lvl1pPr>
          </a:lstStyle>
          <a:p>
            <a:r>
              <a:rPr lang="en-GB" smtClean="0"/>
              <a:t>Click to edit Master title style</a:t>
            </a:r>
            <a:endParaRPr lang="en-GB" dirty="0"/>
          </a:p>
        </p:txBody>
      </p:sp>
      <p:sp>
        <p:nvSpPr>
          <p:cNvPr id="3" name="Content Placeholder 2"/>
          <p:cNvSpPr>
            <a:spLocks noGrp="1"/>
          </p:cNvSpPr>
          <p:nvPr>
            <p:ph idx="1"/>
          </p:nvPr>
        </p:nvSpPr>
        <p:spPr>
          <a:xfrm>
            <a:off x="5181600" y="273051"/>
            <a:ext cx="64008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
        <p:nvSpPr>
          <p:cNvPr id="4" name="Text Placeholder 3"/>
          <p:cNvSpPr>
            <a:spLocks noGrp="1"/>
          </p:cNvSpPr>
          <p:nvPr>
            <p:ph type="body" sz="half" idx="2"/>
          </p:nvPr>
        </p:nvSpPr>
        <p:spPr>
          <a:xfrm>
            <a:off x="1100667"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Tree>
    <p:extLst>
      <p:ext uri="{BB962C8B-B14F-4D97-AF65-F5344CB8AC3E}">
        <p14:creationId xmlns:p14="http://schemas.microsoft.com/office/powerpoint/2010/main" val="278432711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GB" smtClean="0"/>
              <a:t>Click to edit Master title style</a:t>
            </a:r>
            <a:endParaRPr lang="en-GB"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GB" noProof="0" smtClean="0"/>
              <a:t>Drag picture to placeholder or click icon to add</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Tree>
    <p:extLst>
      <p:ext uri="{BB962C8B-B14F-4D97-AF65-F5344CB8AC3E}">
        <p14:creationId xmlns:p14="http://schemas.microsoft.com/office/powerpoint/2010/main" val="202768710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2" Type="http://schemas.openxmlformats.org/officeDocument/2006/relationships/theme" Target="../theme/theme2.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srcRect/>
          <a:stretch>
            <a:fillRect/>
          </a:stretch>
        </a:blipFill>
        <a:effectLst/>
      </p:bgPr>
    </p:bg>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bwMode="auto">
          <a:xfrm>
            <a:off x="1524001" y="274638"/>
            <a:ext cx="10058400" cy="11430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Heading</a:t>
            </a:r>
          </a:p>
        </p:txBody>
      </p:sp>
      <p:sp>
        <p:nvSpPr>
          <p:cNvPr id="1027" name="Rectangle 3"/>
          <p:cNvSpPr>
            <a:spLocks noGrp="1" noChangeArrowheads="1"/>
          </p:cNvSpPr>
          <p:nvPr>
            <p:ph type="body" idx="1"/>
          </p:nvPr>
        </p:nvSpPr>
        <p:spPr bwMode="auto">
          <a:xfrm>
            <a:off x="1540935" y="1600201"/>
            <a:ext cx="10041467" cy="4525963"/>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iming>
    <p:tnLst>
      <p:par>
        <p:cTn id="1" dur="indefinite" restart="never" nodeType="tmRoot"/>
      </p:par>
    </p:tnLst>
  </p:timing>
  <p:txStyles>
    <p:titleStyle>
      <a:lvl1pPr algn="ctr" rtl="0" eaLnBrk="1" fontAlgn="base" hangingPunct="1">
        <a:spcBef>
          <a:spcPct val="0"/>
        </a:spcBef>
        <a:spcAft>
          <a:spcPct val="0"/>
        </a:spcAft>
        <a:defRPr sz="4400">
          <a:solidFill>
            <a:schemeClr val="accent1">
              <a:lumMod val="50000"/>
            </a:schemeClr>
          </a:solidFill>
          <a:latin typeface="+mj-lt"/>
          <a:ea typeface="ＭＳ Ｐゴシック" charset="-128"/>
          <a:cs typeface="ＭＳ Ｐゴシック" charset="-128"/>
        </a:defRPr>
      </a:lvl1pPr>
      <a:lvl2pPr algn="ctr" rtl="0" eaLnBrk="1" fontAlgn="base" hangingPunct="1">
        <a:spcBef>
          <a:spcPct val="0"/>
        </a:spcBef>
        <a:spcAft>
          <a:spcPct val="0"/>
        </a:spcAft>
        <a:defRPr sz="4400">
          <a:solidFill>
            <a:srgbClr val="333399"/>
          </a:solidFill>
          <a:latin typeface="Trebuchet MS" pitchFamily="34" charset="0"/>
          <a:ea typeface="ＭＳ Ｐゴシック" charset="-128"/>
          <a:cs typeface="ＭＳ Ｐゴシック" charset="-128"/>
        </a:defRPr>
      </a:lvl2pPr>
      <a:lvl3pPr algn="ctr" rtl="0" eaLnBrk="1" fontAlgn="base" hangingPunct="1">
        <a:spcBef>
          <a:spcPct val="0"/>
        </a:spcBef>
        <a:spcAft>
          <a:spcPct val="0"/>
        </a:spcAft>
        <a:defRPr sz="4400">
          <a:solidFill>
            <a:srgbClr val="333399"/>
          </a:solidFill>
          <a:latin typeface="Trebuchet MS" pitchFamily="34" charset="0"/>
          <a:ea typeface="ＭＳ Ｐゴシック" charset="-128"/>
          <a:cs typeface="ＭＳ Ｐゴシック" charset="-128"/>
        </a:defRPr>
      </a:lvl3pPr>
      <a:lvl4pPr algn="ctr" rtl="0" eaLnBrk="1" fontAlgn="base" hangingPunct="1">
        <a:spcBef>
          <a:spcPct val="0"/>
        </a:spcBef>
        <a:spcAft>
          <a:spcPct val="0"/>
        </a:spcAft>
        <a:defRPr sz="4400">
          <a:solidFill>
            <a:srgbClr val="333399"/>
          </a:solidFill>
          <a:latin typeface="Trebuchet MS" pitchFamily="34" charset="0"/>
          <a:ea typeface="ＭＳ Ｐゴシック" charset="-128"/>
          <a:cs typeface="ＭＳ Ｐゴシック" charset="-128"/>
        </a:defRPr>
      </a:lvl4pPr>
      <a:lvl5pPr algn="ctr" rtl="0" eaLnBrk="1" fontAlgn="base" hangingPunct="1">
        <a:spcBef>
          <a:spcPct val="0"/>
        </a:spcBef>
        <a:spcAft>
          <a:spcPct val="0"/>
        </a:spcAft>
        <a:defRPr sz="4400">
          <a:solidFill>
            <a:srgbClr val="333399"/>
          </a:solidFill>
          <a:latin typeface="Trebuchet MS" pitchFamily="34" charset="0"/>
          <a:ea typeface="ＭＳ Ｐゴシック" charset="-128"/>
          <a:cs typeface="ＭＳ Ｐゴシック" charset="-128"/>
        </a:defRPr>
      </a:lvl5pPr>
      <a:lvl6pPr marL="457200" algn="ctr" rtl="0" eaLnBrk="1" fontAlgn="base" hangingPunct="1">
        <a:spcBef>
          <a:spcPct val="0"/>
        </a:spcBef>
        <a:spcAft>
          <a:spcPct val="0"/>
        </a:spcAft>
        <a:defRPr sz="4400">
          <a:solidFill>
            <a:srgbClr val="333399"/>
          </a:solidFill>
          <a:latin typeface="Trebuchet MS" pitchFamily="34" charset="0"/>
        </a:defRPr>
      </a:lvl6pPr>
      <a:lvl7pPr marL="914400" algn="ctr" rtl="0" eaLnBrk="1" fontAlgn="base" hangingPunct="1">
        <a:spcBef>
          <a:spcPct val="0"/>
        </a:spcBef>
        <a:spcAft>
          <a:spcPct val="0"/>
        </a:spcAft>
        <a:defRPr sz="4400">
          <a:solidFill>
            <a:srgbClr val="333399"/>
          </a:solidFill>
          <a:latin typeface="Trebuchet MS" pitchFamily="34" charset="0"/>
        </a:defRPr>
      </a:lvl7pPr>
      <a:lvl8pPr marL="1371600" algn="ctr" rtl="0" eaLnBrk="1" fontAlgn="base" hangingPunct="1">
        <a:spcBef>
          <a:spcPct val="0"/>
        </a:spcBef>
        <a:spcAft>
          <a:spcPct val="0"/>
        </a:spcAft>
        <a:defRPr sz="4400">
          <a:solidFill>
            <a:srgbClr val="333399"/>
          </a:solidFill>
          <a:latin typeface="Trebuchet MS" pitchFamily="34" charset="0"/>
        </a:defRPr>
      </a:lvl8pPr>
      <a:lvl9pPr marL="1828800" algn="ctr" rtl="0" eaLnBrk="1" fontAlgn="base" hangingPunct="1">
        <a:spcBef>
          <a:spcPct val="0"/>
        </a:spcBef>
        <a:spcAft>
          <a:spcPct val="0"/>
        </a:spcAft>
        <a:defRPr sz="4400">
          <a:solidFill>
            <a:srgbClr val="333399"/>
          </a:solidFill>
          <a:latin typeface="Trebuchet MS" pitchFamily="34" charset="0"/>
        </a:defRPr>
      </a:lvl9pPr>
    </p:titleStyle>
    <p:bodyStyle>
      <a:lvl1pPr marL="342900" indent="-342900" algn="l" rtl="0" eaLnBrk="1" fontAlgn="base" hangingPunct="1">
        <a:spcBef>
          <a:spcPct val="20000"/>
        </a:spcBef>
        <a:spcAft>
          <a:spcPct val="0"/>
        </a:spcAft>
        <a:buChar char="•"/>
        <a:defRPr sz="3200">
          <a:solidFill>
            <a:schemeClr val="accent2">
              <a:lumMod val="75000"/>
            </a:schemeClr>
          </a:solidFill>
          <a:latin typeface="+mn-lt"/>
          <a:ea typeface="ＭＳ Ｐゴシック" charset="-128"/>
          <a:cs typeface="ＭＳ Ｐゴシック" charset="-128"/>
        </a:defRPr>
      </a:lvl1pPr>
      <a:lvl2pPr marL="742950" indent="-285750" algn="l" rtl="0" eaLnBrk="1" fontAlgn="base" hangingPunct="1">
        <a:spcBef>
          <a:spcPct val="20000"/>
        </a:spcBef>
        <a:spcAft>
          <a:spcPct val="0"/>
        </a:spcAft>
        <a:buChar char="–"/>
        <a:defRPr sz="2800">
          <a:solidFill>
            <a:schemeClr val="accent1">
              <a:lumMod val="50000"/>
            </a:schemeClr>
          </a:solidFill>
          <a:latin typeface="+mn-lt"/>
          <a:ea typeface="ＭＳ Ｐゴシック" charset="-128"/>
        </a:defRPr>
      </a:lvl2pPr>
      <a:lvl3pPr marL="1143000" indent="-228600" algn="l" rtl="0" eaLnBrk="1" fontAlgn="base" hangingPunct="1">
        <a:spcBef>
          <a:spcPct val="20000"/>
        </a:spcBef>
        <a:spcAft>
          <a:spcPct val="0"/>
        </a:spcAft>
        <a:buChar char="•"/>
        <a:defRPr sz="2400">
          <a:solidFill>
            <a:schemeClr val="accent1">
              <a:lumMod val="50000"/>
            </a:schemeClr>
          </a:solidFill>
          <a:latin typeface="+mn-lt"/>
          <a:ea typeface="ＭＳ Ｐゴシック" charset="-128"/>
        </a:defRPr>
      </a:lvl3pPr>
      <a:lvl4pPr marL="1600200" indent="-228600" algn="l" rtl="0" eaLnBrk="1" fontAlgn="base" hangingPunct="1">
        <a:spcBef>
          <a:spcPct val="20000"/>
        </a:spcBef>
        <a:spcAft>
          <a:spcPct val="0"/>
        </a:spcAft>
        <a:buChar char="–"/>
        <a:defRPr sz="2000">
          <a:solidFill>
            <a:schemeClr val="accent1">
              <a:lumMod val="50000"/>
            </a:schemeClr>
          </a:solidFill>
          <a:latin typeface="+mn-lt"/>
          <a:ea typeface="ＭＳ Ｐゴシック" charset="-128"/>
        </a:defRPr>
      </a:lvl4pPr>
      <a:lvl5pPr marL="2057400" indent="-228600" algn="l" rtl="0" eaLnBrk="1" fontAlgn="base" hangingPunct="1">
        <a:spcBef>
          <a:spcPct val="20000"/>
        </a:spcBef>
        <a:spcAft>
          <a:spcPct val="0"/>
        </a:spcAft>
        <a:buChar char="»"/>
        <a:defRPr sz="2000">
          <a:solidFill>
            <a:schemeClr val="accent1">
              <a:lumMod val="50000"/>
            </a:schemeClr>
          </a:solidFill>
          <a:latin typeface="+mn-lt"/>
          <a:ea typeface="ＭＳ Ｐゴシック" charset="-128"/>
        </a:defRPr>
      </a:lvl5pPr>
      <a:lvl6pPr marL="2514600" indent="-228600" algn="l" rtl="0" eaLnBrk="1" fontAlgn="base" hangingPunct="1">
        <a:spcBef>
          <a:spcPct val="20000"/>
        </a:spcBef>
        <a:spcAft>
          <a:spcPct val="0"/>
        </a:spcAft>
        <a:buChar char="»"/>
        <a:defRPr sz="2000">
          <a:solidFill>
            <a:srgbClr val="333399"/>
          </a:solidFill>
          <a:latin typeface="+mn-lt"/>
        </a:defRPr>
      </a:lvl6pPr>
      <a:lvl7pPr marL="2971800" indent="-228600" algn="l" rtl="0" eaLnBrk="1" fontAlgn="base" hangingPunct="1">
        <a:spcBef>
          <a:spcPct val="20000"/>
        </a:spcBef>
        <a:spcAft>
          <a:spcPct val="0"/>
        </a:spcAft>
        <a:buChar char="»"/>
        <a:defRPr sz="2000">
          <a:solidFill>
            <a:srgbClr val="333399"/>
          </a:solidFill>
          <a:latin typeface="+mn-lt"/>
        </a:defRPr>
      </a:lvl7pPr>
      <a:lvl8pPr marL="3429000" indent="-228600" algn="l" rtl="0" eaLnBrk="1" fontAlgn="base" hangingPunct="1">
        <a:spcBef>
          <a:spcPct val="20000"/>
        </a:spcBef>
        <a:spcAft>
          <a:spcPct val="0"/>
        </a:spcAft>
        <a:buChar char="»"/>
        <a:defRPr sz="2000">
          <a:solidFill>
            <a:srgbClr val="333399"/>
          </a:solidFill>
          <a:latin typeface="+mn-lt"/>
        </a:defRPr>
      </a:lvl8pPr>
      <a:lvl9pPr marL="3886200" indent="-228600" algn="l" rtl="0" eaLnBrk="1" fontAlgn="base" hangingPunct="1">
        <a:spcBef>
          <a:spcPct val="20000"/>
        </a:spcBef>
        <a:spcAft>
          <a:spcPct val="0"/>
        </a:spcAft>
        <a:buChar char="»"/>
        <a:defRPr sz="2000">
          <a:solidFill>
            <a:srgbClr val="333399"/>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812800" y="228600"/>
            <a:ext cx="108712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1027" name="Text Placeholder 12"/>
          <p:cNvSpPr>
            <a:spLocks noGrp="1"/>
          </p:cNvSpPr>
          <p:nvPr>
            <p:ph type="body" idx="1"/>
          </p:nvPr>
        </p:nvSpPr>
        <p:spPr bwMode="auto">
          <a:xfrm>
            <a:off x="817033" y="1600203"/>
            <a:ext cx="108712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4" name="Date Placeholder 13"/>
          <p:cNvSpPr>
            <a:spLocks noGrp="1"/>
          </p:cNvSpPr>
          <p:nvPr>
            <p:ph type="dt" sz="half" idx="2"/>
          </p:nvPr>
        </p:nvSpPr>
        <p:spPr>
          <a:xfrm>
            <a:off x="8128000" y="6248403"/>
            <a:ext cx="3556000" cy="365125"/>
          </a:xfrm>
          <a:prstGeom prst="rect">
            <a:avLst/>
          </a:prstGeom>
        </p:spPr>
        <p:txBody>
          <a:bodyPr vert="horz" anchor="ctr" anchorCtr="0"/>
          <a:lstStyle>
            <a:lvl1pPr algn="l" eaLnBrk="1" fontAlgn="auto" latinLnBrk="0" hangingPunct="1">
              <a:spcBef>
                <a:spcPts val="0"/>
              </a:spcBef>
              <a:spcAft>
                <a:spcPts val="0"/>
              </a:spcAft>
              <a:defRPr kumimoji="0" sz="1050" b="0" i="0" smtClean="0">
                <a:solidFill>
                  <a:schemeClr val="tx2"/>
                </a:solidFill>
                <a:latin typeface="Helvetica Neue Light" charset="0"/>
                <a:ea typeface="Helvetica Neue Light" charset="0"/>
                <a:cs typeface="Helvetica Neue Light" charset="0"/>
              </a:defRPr>
            </a:lvl1pPr>
          </a:lstStyle>
          <a:p>
            <a:fld id="{1140557D-618A-764C-9FA6-0C58AE0E777D}" type="datetimeFigureOut">
              <a:rPr lang="en-US" smtClean="0"/>
              <a:t>9/20/17</a:t>
            </a:fld>
            <a:endParaRPr lang="en-US"/>
          </a:p>
        </p:txBody>
      </p:sp>
      <p:sp>
        <p:nvSpPr>
          <p:cNvPr id="3" name="Footer Placeholder 2"/>
          <p:cNvSpPr>
            <a:spLocks noGrp="1"/>
          </p:cNvSpPr>
          <p:nvPr>
            <p:ph type="ftr" sz="quarter" idx="3"/>
          </p:nvPr>
        </p:nvSpPr>
        <p:spPr>
          <a:xfrm>
            <a:off x="812802" y="6248403"/>
            <a:ext cx="7228417" cy="365125"/>
          </a:xfrm>
          <a:prstGeom prst="rect">
            <a:avLst/>
          </a:prstGeom>
        </p:spPr>
        <p:txBody>
          <a:bodyPr vert="horz" anchor="ctr"/>
          <a:lstStyle>
            <a:lvl1pPr algn="r" eaLnBrk="1" fontAlgn="auto" latinLnBrk="0" hangingPunct="1">
              <a:spcBef>
                <a:spcPts val="0"/>
              </a:spcBef>
              <a:spcAft>
                <a:spcPts val="0"/>
              </a:spcAft>
              <a:defRPr kumimoji="0" sz="1050" b="0" i="0">
                <a:solidFill>
                  <a:schemeClr val="tx2"/>
                </a:solidFill>
                <a:latin typeface="Helvetica Neue Light" charset="0"/>
                <a:ea typeface="Helvetica Neue Light" charset="0"/>
                <a:cs typeface="Helvetica Neue Light" charset="0"/>
              </a:defRPr>
            </a:lvl1pPr>
          </a:lstStyle>
          <a:p>
            <a:endParaRPr lang="en-US"/>
          </a:p>
        </p:txBody>
      </p:sp>
      <p:sp>
        <p:nvSpPr>
          <p:cNvPr id="7" name="Rectangle 6"/>
          <p:cNvSpPr/>
          <p:nvPr/>
        </p:nvSpPr>
        <p:spPr bwMode="white">
          <a:xfrm>
            <a:off x="0" y="1235075"/>
            <a:ext cx="12192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8" name="Rectangle 7"/>
          <p:cNvSpPr/>
          <p:nvPr/>
        </p:nvSpPr>
        <p:spPr>
          <a:xfrm>
            <a:off x="0" y="1279525"/>
            <a:ext cx="7112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9" name="Rectangle 8"/>
          <p:cNvSpPr/>
          <p:nvPr/>
        </p:nvSpPr>
        <p:spPr>
          <a:xfrm>
            <a:off x="787400" y="1279525"/>
            <a:ext cx="1140460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Tree>
    <p:extLst>
      <p:ext uri="{BB962C8B-B14F-4D97-AF65-F5344CB8AC3E}">
        <p14:creationId xmlns:p14="http://schemas.microsoft.com/office/powerpoint/2010/main" val="766844650"/>
      </p:ext>
    </p:extLst>
  </p:cSld>
  <p:clrMap bg1="dk1" tx1="lt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iming>
    <p:tnLst>
      <p:par>
        <p:cTn id="1" dur="indefinite" restart="never" nodeType="tmRoot"/>
      </p:par>
    </p:tnLst>
  </p:timing>
  <p:txStyles>
    <p:titleStyle>
      <a:lvl1pPr algn="l" rtl="0" eaLnBrk="1" fontAlgn="base" hangingPunct="1">
        <a:spcBef>
          <a:spcPct val="0"/>
        </a:spcBef>
        <a:spcAft>
          <a:spcPct val="0"/>
        </a:spcAft>
        <a:defRPr sz="3300" b="0" i="0" kern="1200">
          <a:solidFill>
            <a:schemeClr val="tx2"/>
          </a:solidFill>
          <a:latin typeface="Helvetica Neue Light" charset="0"/>
          <a:ea typeface="Helvetica Neue Light" charset="0"/>
          <a:cs typeface="Helvetica Neue Light" charset="0"/>
        </a:defRPr>
      </a:lvl1pPr>
      <a:lvl2pPr algn="l" rtl="0" eaLnBrk="1" fontAlgn="base" hangingPunct="1">
        <a:spcBef>
          <a:spcPct val="0"/>
        </a:spcBef>
        <a:spcAft>
          <a:spcPct val="0"/>
        </a:spcAft>
        <a:defRPr sz="3300">
          <a:solidFill>
            <a:schemeClr val="tx2"/>
          </a:solidFill>
          <a:latin typeface="Verdana" pitchFamily="34" charset="0"/>
        </a:defRPr>
      </a:lvl2pPr>
      <a:lvl3pPr algn="l" rtl="0" eaLnBrk="1" fontAlgn="base" hangingPunct="1">
        <a:spcBef>
          <a:spcPct val="0"/>
        </a:spcBef>
        <a:spcAft>
          <a:spcPct val="0"/>
        </a:spcAft>
        <a:defRPr sz="3300">
          <a:solidFill>
            <a:schemeClr val="tx2"/>
          </a:solidFill>
          <a:latin typeface="Verdana" pitchFamily="34" charset="0"/>
        </a:defRPr>
      </a:lvl3pPr>
      <a:lvl4pPr algn="l" rtl="0" eaLnBrk="1" fontAlgn="base" hangingPunct="1">
        <a:spcBef>
          <a:spcPct val="0"/>
        </a:spcBef>
        <a:spcAft>
          <a:spcPct val="0"/>
        </a:spcAft>
        <a:defRPr sz="3300">
          <a:solidFill>
            <a:schemeClr val="tx2"/>
          </a:solidFill>
          <a:latin typeface="Verdana" pitchFamily="34" charset="0"/>
        </a:defRPr>
      </a:lvl4pPr>
      <a:lvl5pPr algn="l" rtl="0" eaLnBrk="1" fontAlgn="base" hangingPunct="1">
        <a:spcBef>
          <a:spcPct val="0"/>
        </a:spcBef>
        <a:spcAft>
          <a:spcPct val="0"/>
        </a:spcAft>
        <a:defRPr sz="3300">
          <a:solidFill>
            <a:schemeClr val="tx2"/>
          </a:solidFill>
          <a:latin typeface="Verdana" pitchFamily="34" charset="0"/>
        </a:defRPr>
      </a:lvl5pPr>
      <a:lvl6pPr marL="342900" algn="l" rtl="0" eaLnBrk="1" fontAlgn="base" hangingPunct="1">
        <a:spcBef>
          <a:spcPct val="0"/>
        </a:spcBef>
        <a:spcAft>
          <a:spcPct val="0"/>
        </a:spcAft>
        <a:defRPr sz="3300">
          <a:solidFill>
            <a:schemeClr val="tx2"/>
          </a:solidFill>
          <a:latin typeface="Verdana" pitchFamily="34" charset="0"/>
        </a:defRPr>
      </a:lvl6pPr>
      <a:lvl7pPr marL="685800" algn="l" rtl="0" eaLnBrk="1" fontAlgn="base" hangingPunct="1">
        <a:spcBef>
          <a:spcPct val="0"/>
        </a:spcBef>
        <a:spcAft>
          <a:spcPct val="0"/>
        </a:spcAft>
        <a:defRPr sz="3300">
          <a:solidFill>
            <a:schemeClr val="tx2"/>
          </a:solidFill>
          <a:latin typeface="Verdana" pitchFamily="34" charset="0"/>
        </a:defRPr>
      </a:lvl7pPr>
      <a:lvl8pPr marL="1028700" algn="l" rtl="0" eaLnBrk="1" fontAlgn="base" hangingPunct="1">
        <a:spcBef>
          <a:spcPct val="0"/>
        </a:spcBef>
        <a:spcAft>
          <a:spcPct val="0"/>
        </a:spcAft>
        <a:defRPr sz="3300">
          <a:solidFill>
            <a:schemeClr val="tx2"/>
          </a:solidFill>
          <a:latin typeface="Verdana" pitchFamily="34" charset="0"/>
        </a:defRPr>
      </a:lvl8pPr>
      <a:lvl9pPr marL="1371600" algn="l" rtl="0" eaLnBrk="1" fontAlgn="base" hangingPunct="1">
        <a:spcBef>
          <a:spcPct val="0"/>
        </a:spcBef>
        <a:spcAft>
          <a:spcPct val="0"/>
        </a:spcAft>
        <a:defRPr sz="3300">
          <a:solidFill>
            <a:schemeClr val="tx2"/>
          </a:solidFill>
          <a:latin typeface="Verdana" pitchFamily="34" charset="0"/>
        </a:defRPr>
      </a:lvl9pPr>
    </p:titleStyle>
    <p:bodyStyle>
      <a:lvl1pPr marL="239316" indent="-239316" algn="l" rtl="0" eaLnBrk="1" fontAlgn="base" hangingPunct="1">
        <a:spcBef>
          <a:spcPts val="525"/>
        </a:spcBef>
        <a:spcAft>
          <a:spcPct val="0"/>
        </a:spcAft>
        <a:buClr>
          <a:schemeClr val="accent2"/>
        </a:buClr>
        <a:buSzPct val="60000"/>
        <a:buFont typeface="Wingdings" pitchFamily="2" charset="2"/>
        <a:buChar char=""/>
        <a:defRPr sz="2175" b="0" i="0" kern="1200">
          <a:solidFill>
            <a:schemeClr val="tx1"/>
          </a:solidFill>
          <a:latin typeface="Helvetica Neue Light" charset="0"/>
          <a:ea typeface="Helvetica Neue Light" charset="0"/>
          <a:cs typeface="Helvetica Neue Light" charset="0"/>
        </a:defRPr>
      </a:lvl1pPr>
      <a:lvl2pPr marL="479822" indent="-204788" algn="l" rtl="0" eaLnBrk="1" fontAlgn="base" hangingPunct="1">
        <a:spcBef>
          <a:spcPts val="413"/>
        </a:spcBef>
        <a:spcAft>
          <a:spcPct val="0"/>
        </a:spcAft>
        <a:buClr>
          <a:schemeClr val="accent1"/>
        </a:buClr>
        <a:buSzPct val="70000"/>
        <a:buFont typeface="Wingdings 2" pitchFamily="18" charset="2"/>
        <a:buChar char=""/>
        <a:defRPr sz="1950" b="0" i="0" kern="1200">
          <a:solidFill>
            <a:schemeClr val="tx1"/>
          </a:solidFill>
          <a:latin typeface="Helvetica Neue Light" charset="0"/>
          <a:ea typeface="Helvetica Neue Light" charset="0"/>
          <a:cs typeface="Helvetica Neue Light" charset="0"/>
        </a:defRPr>
      </a:lvl2pPr>
      <a:lvl3pPr marL="685800" indent="-171450" algn="l" rtl="0" eaLnBrk="1" fontAlgn="base" hangingPunct="1">
        <a:spcBef>
          <a:spcPts val="375"/>
        </a:spcBef>
        <a:spcAft>
          <a:spcPct val="0"/>
        </a:spcAft>
        <a:buClr>
          <a:schemeClr val="accent2"/>
        </a:buClr>
        <a:buSzPct val="75000"/>
        <a:buFont typeface="Wingdings" pitchFamily="2" charset="2"/>
        <a:buChar char=""/>
        <a:defRPr sz="1725" b="0" i="0" kern="1200">
          <a:solidFill>
            <a:schemeClr val="tx1"/>
          </a:solidFill>
          <a:latin typeface="Helvetica Neue Light" charset="0"/>
          <a:ea typeface="Helvetica Neue Light" charset="0"/>
          <a:cs typeface="Helvetica Neue Light" charset="0"/>
        </a:defRPr>
      </a:lvl3pPr>
      <a:lvl4pPr marL="1028700" indent="-171450" algn="l" rtl="0" eaLnBrk="1" fontAlgn="base" hangingPunct="1">
        <a:spcBef>
          <a:spcPts val="300"/>
        </a:spcBef>
        <a:spcAft>
          <a:spcPct val="0"/>
        </a:spcAft>
        <a:buClr>
          <a:srgbClr val="E66C7D"/>
        </a:buClr>
        <a:buSzPct val="75000"/>
        <a:buFont typeface="Wingdings" pitchFamily="2" charset="2"/>
        <a:buChar char=""/>
        <a:defRPr sz="1500" b="0" i="0" kern="1200">
          <a:solidFill>
            <a:schemeClr val="tx1"/>
          </a:solidFill>
          <a:latin typeface="Helvetica Neue Light" charset="0"/>
          <a:ea typeface="Helvetica Neue Light" charset="0"/>
          <a:cs typeface="Helvetica Neue Light" charset="0"/>
        </a:defRPr>
      </a:lvl4pPr>
      <a:lvl5pPr marL="1371600" indent="-171450" algn="l" rtl="0" eaLnBrk="1" fontAlgn="base" hangingPunct="1">
        <a:spcBef>
          <a:spcPts val="300"/>
        </a:spcBef>
        <a:spcAft>
          <a:spcPct val="0"/>
        </a:spcAft>
        <a:buClr>
          <a:srgbClr val="6BB76D"/>
        </a:buClr>
        <a:buSzPct val="65000"/>
        <a:buFont typeface="Wingdings" pitchFamily="2" charset="2"/>
        <a:buChar char=""/>
        <a:defRPr sz="1500" b="0" i="0" kern="1200">
          <a:solidFill>
            <a:schemeClr val="tx1"/>
          </a:solidFill>
          <a:latin typeface="Helvetica Neue Light" charset="0"/>
          <a:ea typeface="Helvetica Neue Light" charset="0"/>
          <a:cs typeface="Helvetica Neue Light" charset="0"/>
        </a:defRPr>
      </a:lvl5pPr>
      <a:lvl6pPr marL="1577340" indent="-171450" algn="l" rtl="0" eaLnBrk="1" latinLnBrk="0" hangingPunct="1">
        <a:spcBef>
          <a:spcPct val="20000"/>
        </a:spcBef>
        <a:buClr>
          <a:schemeClr val="accent1"/>
        </a:buClr>
        <a:buFont typeface="Wingdings"/>
        <a:buChar char="§"/>
        <a:defRPr kumimoji="0" sz="1350" kern="1200" baseline="0">
          <a:solidFill>
            <a:schemeClr val="tx1"/>
          </a:solidFill>
          <a:latin typeface="+mn-lt"/>
          <a:ea typeface="+mn-ea"/>
          <a:cs typeface="+mn-cs"/>
        </a:defRPr>
      </a:lvl6pPr>
      <a:lvl7pPr marL="1783080" indent="-171450" algn="l" rtl="0" eaLnBrk="1" latinLnBrk="0" hangingPunct="1">
        <a:spcBef>
          <a:spcPct val="20000"/>
        </a:spcBef>
        <a:buClr>
          <a:schemeClr val="accent2"/>
        </a:buClr>
        <a:buFont typeface="Wingdings"/>
        <a:buChar char="§"/>
        <a:defRPr kumimoji="0" sz="1350" kern="1200" baseline="0">
          <a:solidFill>
            <a:schemeClr val="tx1"/>
          </a:solidFill>
          <a:latin typeface="+mn-lt"/>
          <a:ea typeface="+mn-ea"/>
          <a:cs typeface="+mn-cs"/>
        </a:defRPr>
      </a:lvl7pPr>
      <a:lvl8pPr marL="1988820" indent="-171450" algn="l" rtl="0" eaLnBrk="1" latinLnBrk="0" hangingPunct="1">
        <a:spcBef>
          <a:spcPct val="20000"/>
        </a:spcBef>
        <a:buClr>
          <a:schemeClr val="accent3"/>
        </a:buClr>
        <a:buFont typeface="Wingdings"/>
        <a:buChar char="§"/>
        <a:defRPr kumimoji="0" sz="1350" kern="1200" baseline="0">
          <a:solidFill>
            <a:schemeClr val="tx1"/>
          </a:solidFill>
          <a:latin typeface="+mn-lt"/>
          <a:ea typeface="+mn-ea"/>
          <a:cs typeface="+mn-cs"/>
        </a:defRPr>
      </a:lvl8pPr>
      <a:lvl9pPr marL="2194560" indent="-171450" algn="l" rtl="0" eaLnBrk="1" latinLnBrk="0" hangingPunct="1">
        <a:spcBef>
          <a:spcPct val="20000"/>
        </a:spcBef>
        <a:buClr>
          <a:schemeClr val="accent4"/>
        </a:buClr>
        <a:buFont typeface="Wingdings"/>
        <a:buChar char="§"/>
        <a:defRPr kumimoji="0" sz="135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6.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7.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8.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0.png"/><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2.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4.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7.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8.png"/><Relationship Id="rId3" Type="http://schemas.openxmlformats.org/officeDocument/2006/relationships/image" Target="../media/image19.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0.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1.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3.png"/><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5.png"/><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6.png"/><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4.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5.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solidFill>
            <a:schemeClr val="tx2"/>
          </a:solidFill>
        </p:spPr>
        <p:txBody>
          <a:bodyPr/>
          <a:lstStyle/>
          <a:p>
            <a:r>
              <a:rPr lang="en-GB" dirty="0" smtClean="0">
                <a:solidFill>
                  <a:schemeClr val="bg2"/>
                </a:solidFill>
              </a:rPr>
              <a:t>Bias / </a:t>
            </a:r>
            <a:r>
              <a:rPr lang="en-GB" smtClean="0">
                <a:solidFill>
                  <a:schemeClr val="bg2"/>
                </a:solidFill>
              </a:rPr>
              <a:t>Basic Assumptions</a:t>
            </a:r>
            <a:endParaRPr lang="en-GB" dirty="0">
              <a:solidFill>
                <a:schemeClr val="bg2"/>
              </a:solidFill>
            </a:endParaRPr>
          </a:p>
        </p:txBody>
      </p:sp>
      <p:sp>
        <p:nvSpPr>
          <p:cNvPr id="4" name="Subtitle 3"/>
          <p:cNvSpPr>
            <a:spLocks noGrp="1"/>
          </p:cNvSpPr>
          <p:nvPr>
            <p:ph type="subTitle" idx="1"/>
          </p:nvPr>
        </p:nvSpPr>
        <p:spPr/>
        <p:txBody>
          <a:bodyPr/>
          <a:lstStyle/>
          <a:p>
            <a:endParaRPr lang="en-US"/>
          </a:p>
        </p:txBody>
      </p:sp>
    </p:spTree>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bg>
      <p:bgPr>
        <a:solidFill>
          <a:schemeClr val="tx2"/>
        </a:solidFill>
        <a:effectLst/>
      </p:bgPr>
    </p:bg>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a:xfrm>
            <a:off x="695400" y="274638"/>
            <a:ext cx="9756700" cy="922114"/>
          </a:xfrm>
        </p:spPr>
        <p:txBody>
          <a:bodyPr/>
          <a:lstStyle/>
          <a:p>
            <a:r>
              <a:rPr lang="en-GB" dirty="0">
                <a:solidFill>
                  <a:schemeClr val="bg2"/>
                </a:solidFill>
              </a:rPr>
              <a:t>Homoscedasticity/Homogeneity of Variance</a:t>
            </a:r>
          </a:p>
        </p:txBody>
      </p:sp>
      <p:sp>
        <p:nvSpPr>
          <p:cNvPr id="7" name="Date Placeholder 3"/>
          <p:cNvSpPr>
            <a:spLocks noGrp="1"/>
          </p:cNvSpPr>
          <p:nvPr>
            <p:ph type="dt" sz="half" idx="10"/>
          </p:nvPr>
        </p:nvSpPr>
        <p:spPr>
          <a:xfrm>
            <a:off x="1524000" y="6357939"/>
            <a:ext cx="857250" cy="365125"/>
          </a:xfrm>
          <a:prstGeom prst="rect">
            <a:avLst/>
          </a:prstGeom>
        </p:spPr>
        <p:txBody>
          <a:bodyPr/>
          <a:lstStyle/>
          <a:p>
            <a:r>
              <a:rPr lang="en-US"/>
              <a:t>Slide </a:t>
            </a:r>
            <a:fld id="{BF02D92B-F88E-4013-B566-EA82725031D3}" type="slidenum">
              <a:rPr lang="en-US"/>
              <a:pPr/>
              <a:t>10</a:t>
            </a:fld>
            <a:endParaRPr lang="en-US"/>
          </a:p>
        </p:txBody>
      </p:sp>
      <p:sp>
        <p:nvSpPr>
          <p:cNvPr id="206855" name="Rectangle 7"/>
          <p:cNvSpPr>
            <a:spLocks noChangeArrowheads="1"/>
          </p:cNvSpPr>
          <p:nvPr/>
        </p:nvSpPr>
        <p:spPr bwMode="auto">
          <a:xfrm>
            <a:off x="3984626" y="2196584"/>
            <a:ext cx="184731" cy="369332"/>
          </a:xfrm>
          <a:prstGeom prst="rect">
            <a:avLst/>
          </a:prstGeom>
          <a:noFill/>
          <a:ln w="9525">
            <a:noFill/>
            <a:miter lim="800000"/>
            <a:headEnd/>
            <a:tailEnd/>
          </a:ln>
          <a:effectLst/>
        </p:spPr>
        <p:txBody>
          <a:bodyPr wrap="none" anchor="ctr">
            <a:spAutoFit/>
          </a:bodyPr>
          <a:lstStyle/>
          <a:p>
            <a:endParaRPr lang="en-GB"/>
          </a:p>
        </p:txBody>
      </p:sp>
      <p:sp>
        <p:nvSpPr>
          <p:cNvPr id="206857" name="Rectangle 9"/>
          <p:cNvSpPr>
            <a:spLocks noChangeArrowheads="1"/>
          </p:cNvSpPr>
          <p:nvPr/>
        </p:nvSpPr>
        <p:spPr bwMode="auto">
          <a:xfrm>
            <a:off x="3984626" y="2196584"/>
            <a:ext cx="184731" cy="369332"/>
          </a:xfrm>
          <a:prstGeom prst="rect">
            <a:avLst/>
          </a:prstGeom>
          <a:noFill/>
          <a:ln w="9525">
            <a:noFill/>
            <a:miter lim="800000"/>
            <a:headEnd/>
            <a:tailEnd/>
          </a:ln>
          <a:effectLst/>
        </p:spPr>
        <p:txBody>
          <a:bodyPr wrap="none" anchor="ctr">
            <a:spAutoFit/>
          </a:bodyPr>
          <a:lstStyle/>
          <a:p>
            <a:endParaRPr lang="en-GB"/>
          </a:p>
        </p:txBody>
      </p:sp>
      <p:pic>
        <p:nvPicPr>
          <p:cNvPr id="2" name="Picture 1"/>
          <p:cNvPicPr>
            <a:picLocks noChangeAspect="1"/>
          </p:cNvPicPr>
          <p:nvPr/>
        </p:nvPicPr>
        <p:blipFill>
          <a:blip r:embed="rId3"/>
          <a:stretch>
            <a:fillRect/>
          </a:stretch>
        </p:blipFill>
        <p:spPr>
          <a:xfrm>
            <a:off x="3575720" y="1790385"/>
            <a:ext cx="5763276" cy="4536504"/>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06850"/>
                                        </p:tgtEl>
                                        <p:attrNameLst>
                                          <p:attrName>style.visibility</p:attrName>
                                        </p:attrNameLst>
                                      </p:cBhvr>
                                      <p:to>
                                        <p:strVal val="visible"/>
                                      </p:to>
                                    </p:set>
                                    <p:animEffect transition="in" filter="dissolve">
                                      <p:cBhvr>
                                        <p:cTn id="7" dur="500"/>
                                        <p:tgtEl>
                                          <p:spTgt spid="2068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0"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Independence</a:t>
            </a:r>
            <a:endParaRPr lang="en-US" dirty="0"/>
          </a:p>
        </p:txBody>
      </p:sp>
      <p:sp>
        <p:nvSpPr>
          <p:cNvPr id="3" name="Content Placeholder 2"/>
          <p:cNvSpPr>
            <a:spLocks noGrp="1"/>
          </p:cNvSpPr>
          <p:nvPr>
            <p:ph sz="quarter" idx="1"/>
          </p:nvPr>
        </p:nvSpPr>
        <p:spPr/>
        <p:txBody>
          <a:bodyPr/>
          <a:lstStyle/>
          <a:p>
            <a:r>
              <a:rPr lang="en-US" dirty="0" smtClean="0"/>
              <a:t>The errors in your model should not correlate</a:t>
            </a:r>
          </a:p>
          <a:p>
            <a:pPr lvl="1"/>
            <a:r>
              <a:rPr lang="en-US" dirty="0" smtClean="0"/>
              <a:t>Accomplished by having independent observations</a:t>
            </a:r>
          </a:p>
        </p:txBody>
      </p:sp>
    </p:spTree>
    <p:extLst>
      <p:ext uri="{BB962C8B-B14F-4D97-AF65-F5344CB8AC3E}">
        <p14:creationId xmlns:p14="http://schemas.microsoft.com/office/powerpoint/2010/main" val="4138773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bg2"/>
                </a:solidFill>
              </a:rPr>
              <a:t>Assessing Outliers</a:t>
            </a:r>
            <a:endParaRPr lang="en-GB" dirty="0">
              <a:solidFill>
                <a:schemeClr val="bg2"/>
              </a:solidFill>
            </a:endParaRPr>
          </a:p>
        </p:txBody>
      </p:sp>
      <p:sp>
        <p:nvSpPr>
          <p:cNvPr id="3" name="Content Placeholder 2"/>
          <p:cNvSpPr>
            <a:spLocks noGrp="1"/>
          </p:cNvSpPr>
          <p:nvPr>
            <p:ph sz="quarter" idx="1"/>
          </p:nvPr>
        </p:nvSpPr>
        <p:spPr/>
        <p:txBody>
          <a:bodyPr>
            <a:normAutofit/>
          </a:bodyPr>
          <a:lstStyle/>
          <a:p>
            <a:r>
              <a:rPr lang="en-GB" dirty="0" smtClean="0">
                <a:solidFill>
                  <a:schemeClr val="bg2"/>
                </a:solidFill>
              </a:rPr>
              <a:t>A biologist was worried about the potential health effects of music festivals.</a:t>
            </a:r>
          </a:p>
          <a:p>
            <a:r>
              <a:rPr lang="en-GB" dirty="0" smtClean="0">
                <a:solidFill>
                  <a:schemeClr val="bg2"/>
                </a:solidFill>
              </a:rPr>
              <a:t>Download Music Festival</a:t>
            </a:r>
          </a:p>
          <a:p>
            <a:r>
              <a:rPr lang="en-GB" dirty="0" smtClean="0">
                <a:solidFill>
                  <a:schemeClr val="bg2"/>
                </a:solidFill>
              </a:rPr>
              <a:t>Measured the hygiene of 810 concert-goers over the three days of the festival.</a:t>
            </a:r>
          </a:p>
          <a:p>
            <a:r>
              <a:rPr lang="en-GB" dirty="0" smtClean="0">
                <a:solidFill>
                  <a:schemeClr val="bg2"/>
                </a:solidFill>
              </a:rPr>
              <a:t>Hygiene was measured using a standardised technique :</a:t>
            </a:r>
          </a:p>
          <a:p>
            <a:pPr lvl="1"/>
            <a:r>
              <a:rPr lang="en-GB" dirty="0" smtClean="0">
                <a:solidFill>
                  <a:schemeClr val="bg2"/>
                </a:solidFill>
              </a:rPr>
              <a:t>Score ranged from 0 to 4</a:t>
            </a:r>
          </a:p>
          <a:p>
            <a:pPr lvl="2"/>
            <a:r>
              <a:rPr lang="en-GB" dirty="0" smtClean="0">
                <a:solidFill>
                  <a:schemeClr val="bg2"/>
                </a:solidFill>
              </a:rPr>
              <a:t>0 = you smell like a corpse rotting up a skunk’s arse</a:t>
            </a:r>
          </a:p>
          <a:p>
            <a:pPr lvl="2"/>
            <a:r>
              <a:rPr lang="en-GB" dirty="0" smtClean="0">
                <a:solidFill>
                  <a:schemeClr val="bg2"/>
                </a:solidFill>
              </a:rPr>
              <a:t>4 = you smell of sweet roses on a fresh spring day</a:t>
            </a:r>
            <a:endParaRPr lang="en-GB" dirty="0">
              <a:solidFill>
                <a:schemeClr val="bg2"/>
              </a:solidFill>
            </a:endParaRPr>
          </a:p>
        </p:txBody>
      </p:sp>
    </p:spTree>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Assessing Outliers (Graphs)</a:t>
            </a:r>
            <a:endParaRPr lang="en-US" dirty="0"/>
          </a:p>
        </p:txBody>
      </p:sp>
      <p:pic>
        <p:nvPicPr>
          <p:cNvPr id="5" name="Picture 4"/>
          <p:cNvPicPr>
            <a:picLocks noChangeAspect="1"/>
          </p:cNvPicPr>
          <p:nvPr/>
        </p:nvPicPr>
        <p:blipFill>
          <a:blip r:embed="rId2"/>
          <a:stretch>
            <a:fillRect/>
          </a:stretch>
        </p:blipFill>
        <p:spPr>
          <a:xfrm>
            <a:off x="3575720" y="1916832"/>
            <a:ext cx="7102105" cy="3955380"/>
          </a:xfrm>
          <a:prstGeom prst="rect">
            <a:avLst/>
          </a:prstGeom>
        </p:spPr>
      </p:pic>
    </p:spTree>
    <p:extLst>
      <p:ext uri="{BB962C8B-B14F-4D97-AF65-F5344CB8AC3E}">
        <p14:creationId xmlns:p14="http://schemas.microsoft.com/office/powerpoint/2010/main" val="2911707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567608" y="476672"/>
            <a:ext cx="6696744" cy="6050567"/>
          </a:xfrm>
          <a:prstGeom prst="rect">
            <a:avLst/>
          </a:prstGeom>
        </p:spPr>
      </p:pic>
    </p:spTree>
    <p:extLst>
      <p:ext uri="{BB962C8B-B14F-4D97-AF65-F5344CB8AC3E}">
        <p14:creationId xmlns:p14="http://schemas.microsoft.com/office/powerpoint/2010/main" val="3795933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bg>
      <p:bgPr>
        <a:solidFill>
          <a:schemeClr val="bg2"/>
        </a:solidFill>
        <a:effectLst/>
      </p:bgPr>
    </p:bg>
    <p:spTree>
      <p:nvGrpSpPr>
        <p:cNvPr id="1" name=""/>
        <p:cNvGrpSpPr/>
        <p:nvPr/>
      </p:nvGrpSpPr>
      <p:grpSpPr>
        <a:xfrm>
          <a:off x="0" y="0"/>
          <a:ext cx="0" cy="0"/>
          <a:chOff x="0" y="0"/>
          <a:chExt cx="0" cy="0"/>
        </a:xfrm>
      </p:grpSpPr>
      <p:sp>
        <p:nvSpPr>
          <p:cNvPr id="115715" name="Rectangle 3"/>
          <p:cNvSpPr>
            <a:spLocks noGrp="1" noChangeArrowheads="1"/>
          </p:cNvSpPr>
          <p:nvPr>
            <p:ph type="title"/>
          </p:nvPr>
        </p:nvSpPr>
        <p:spPr>
          <a:xfrm>
            <a:off x="716251" y="476672"/>
            <a:ext cx="6667500" cy="762000"/>
          </a:xfrm>
        </p:spPr>
        <p:txBody>
          <a:bodyPr/>
          <a:lstStyle/>
          <a:p>
            <a:r>
              <a:rPr lang="en-GB" dirty="0" smtClean="0"/>
              <a:t>Assessing Normality</a:t>
            </a:r>
            <a:endParaRPr lang="en-GB" dirty="0"/>
          </a:p>
        </p:txBody>
      </p:sp>
      <p:sp>
        <p:nvSpPr>
          <p:cNvPr id="115714" name="Rectangle 2"/>
          <p:cNvSpPr>
            <a:spLocks noGrp="1" noChangeArrowheads="1"/>
          </p:cNvSpPr>
          <p:nvPr>
            <p:ph sz="quarter" idx="1"/>
          </p:nvPr>
        </p:nvSpPr>
        <p:spPr>
          <a:xfrm>
            <a:off x="695400" y="1700808"/>
            <a:ext cx="11089232" cy="4768850"/>
          </a:xfrm>
        </p:spPr>
        <p:txBody>
          <a:bodyPr>
            <a:normAutofit fontScale="70000" lnSpcReduction="20000"/>
          </a:bodyPr>
          <a:lstStyle/>
          <a:p>
            <a:pPr>
              <a:spcBef>
                <a:spcPct val="30000"/>
              </a:spcBef>
              <a:spcAft>
                <a:spcPct val="30000"/>
              </a:spcAft>
            </a:pPr>
            <a:r>
              <a:rPr lang="en-GB" sz="2800" dirty="0"/>
              <a:t>Central Limit Theorem</a:t>
            </a:r>
          </a:p>
          <a:p>
            <a:pPr lvl="1">
              <a:spcBef>
                <a:spcPct val="30000"/>
              </a:spcBef>
              <a:spcAft>
                <a:spcPct val="30000"/>
              </a:spcAft>
            </a:pPr>
            <a:r>
              <a:rPr lang="en-GB" sz="2400" dirty="0"/>
              <a:t>If </a:t>
            </a:r>
            <a:r>
              <a:rPr lang="en-GB" sz="2400" i="1" dirty="0"/>
              <a:t>N </a:t>
            </a:r>
            <a:r>
              <a:rPr lang="en-GB" sz="2400" dirty="0"/>
              <a:t>&gt; 30, the sampling distribution is normal anyway</a:t>
            </a:r>
          </a:p>
          <a:p>
            <a:pPr>
              <a:spcBef>
                <a:spcPct val="30000"/>
              </a:spcBef>
              <a:spcAft>
                <a:spcPct val="30000"/>
              </a:spcAft>
            </a:pPr>
            <a:r>
              <a:rPr lang="en-GB" sz="2800" dirty="0"/>
              <a:t>Graphical displays</a:t>
            </a:r>
          </a:p>
          <a:p>
            <a:pPr lvl="1">
              <a:spcBef>
                <a:spcPct val="30000"/>
              </a:spcBef>
              <a:spcAft>
                <a:spcPct val="30000"/>
              </a:spcAft>
            </a:pPr>
            <a:r>
              <a:rPr lang="en-GB" sz="2400" dirty="0"/>
              <a:t>P-P Plot (or Q-Q plot)</a:t>
            </a:r>
          </a:p>
          <a:p>
            <a:pPr lvl="1">
              <a:spcBef>
                <a:spcPct val="30000"/>
              </a:spcBef>
              <a:spcAft>
                <a:spcPct val="30000"/>
              </a:spcAft>
            </a:pPr>
            <a:r>
              <a:rPr lang="en-GB" sz="2400" dirty="0"/>
              <a:t>Histogram</a:t>
            </a:r>
          </a:p>
          <a:p>
            <a:pPr>
              <a:spcBef>
                <a:spcPct val="30000"/>
              </a:spcBef>
              <a:spcAft>
                <a:spcPct val="30000"/>
              </a:spcAft>
            </a:pPr>
            <a:r>
              <a:rPr lang="en-GB" sz="2800" dirty="0"/>
              <a:t>Values of Skew/Kurtosis</a:t>
            </a:r>
          </a:p>
          <a:p>
            <a:pPr lvl="1">
              <a:spcBef>
                <a:spcPct val="30000"/>
              </a:spcBef>
              <a:spcAft>
                <a:spcPct val="30000"/>
              </a:spcAft>
            </a:pPr>
            <a:r>
              <a:rPr lang="en-GB" sz="2400" dirty="0"/>
              <a:t>0 in a normal distribution</a:t>
            </a:r>
          </a:p>
          <a:p>
            <a:pPr lvl="1">
              <a:spcBef>
                <a:spcPct val="30000"/>
              </a:spcBef>
              <a:spcAft>
                <a:spcPct val="30000"/>
              </a:spcAft>
            </a:pPr>
            <a:r>
              <a:rPr lang="en-GB" sz="2400" dirty="0"/>
              <a:t>Convert to </a:t>
            </a:r>
            <a:r>
              <a:rPr lang="en-GB" sz="2400" i="1" dirty="0"/>
              <a:t>z</a:t>
            </a:r>
            <a:r>
              <a:rPr lang="en-GB" sz="2400" dirty="0"/>
              <a:t> (by dividing value by </a:t>
            </a:r>
            <a:r>
              <a:rPr lang="en-GB" sz="2400" i="1" dirty="0"/>
              <a:t>SE</a:t>
            </a:r>
            <a:r>
              <a:rPr lang="en-GB" sz="2400" dirty="0"/>
              <a:t>)</a:t>
            </a:r>
          </a:p>
          <a:p>
            <a:pPr>
              <a:spcBef>
                <a:spcPct val="30000"/>
              </a:spcBef>
              <a:spcAft>
                <a:spcPct val="30000"/>
              </a:spcAft>
            </a:pPr>
            <a:r>
              <a:rPr lang="en-GB" sz="2800" dirty="0" err="1"/>
              <a:t>Kolmogorov</a:t>
            </a:r>
            <a:r>
              <a:rPr lang="en-GB" sz="2800" dirty="0"/>
              <a:t>-Smirnov Test</a:t>
            </a:r>
          </a:p>
          <a:p>
            <a:pPr lvl="1">
              <a:spcBef>
                <a:spcPct val="30000"/>
              </a:spcBef>
              <a:spcAft>
                <a:spcPct val="30000"/>
              </a:spcAft>
            </a:pPr>
            <a:r>
              <a:rPr lang="en-GB" sz="2400" dirty="0"/>
              <a:t>Tests if data differ from a normal distribution</a:t>
            </a:r>
          </a:p>
          <a:p>
            <a:pPr lvl="1">
              <a:spcBef>
                <a:spcPct val="30000"/>
              </a:spcBef>
              <a:spcAft>
                <a:spcPct val="30000"/>
              </a:spcAft>
            </a:pPr>
            <a:r>
              <a:rPr lang="en-GB" sz="2400" dirty="0"/>
              <a:t>Significant = non-Normal data</a:t>
            </a:r>
          </a:p>
          <a:p>
            <a:pPr lvl="1">
              <a:spcBef>
                <a:spcPct val="30000"/>
              </a:spcBef>
              <a:spcAft>
                <a:spcPct val="30000"/>
              </a:spcAft>
            </a:pPr>
            <a:r>
              <a:rPr lang="en-GB" sz="2400" dirty="0"/>
              <a:t>Non-Significant = Normal data</a:t>
            </a:r>
          </a:p>
        </p:txBody>
      </p:sp>
    </p:spTree>
    <p:extLst>
      <p:ext uri="{BB962C8B-B14F-4D97-AF65-F5344CB8AC3E}">
        <p14:creationId xmlns:p14="http://schemas.microsoft.com/office/powerpoint/2010/main" val="43764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15715"/>
                                        </p:tgtEl>
                                        <p:attrNameLst>
                                          <p:attrName>style.visibility</p:attrName>
                                        </p:attrNameLst>
                                      </p:cBhvr>
                                      <p:to>
                                        <p:strVal val="visible"/>
                                      </p:to>
                                    </p:set>
                                    <p:animEffect transition="in" filter="dissolve">
                                      <p:cBhvr>
                                        <p:cTn id="7" dur="500"/>
                                        <p:tgtEl>
                                          <p:spTgt spid="1157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5714">
                                            <p:txEl>
                                              <p:pRg st="0" end="0"/>
                                            </p:txEl>
                                          </p:spTgt>
                                        </p:tgtEl>
                                        <p:attrNameLst>
                                          <p:attrName>style.visibility</p:attrName>
                                        </p:attrNameLst>
                                      </p:cBhvr>
                                      <p:to>
                                        <p:strVal val="visible"/>
                                      </p:to>
                                    </p:set>
                                    <p:animEffect transition="in" filter="dissolve">
                                      <p:cBhvr>
                                        <p:cTn id="12" dur="500"/>
                                        <p:tgtEl>
                                          <p:spTgt spid="115714">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15714">
                                            <p:txEl>
                                              <p:pRg st="1" end="1"/>
                                            </p:txEl>
                                          </p:spTgt>
                                        </p:tgtEl>
                                        <p:attrNameLst>
                                          <p:attrName>style.visibility</p:attrName>
                                        </p:attrNameLst>
                                      </p:cBhvr>
                                      <p:to>
                                        <p:strVal val="visible"/>
                                      </p:to>
                                    </p:set>
                                    <p:animEffect transition="in" filter="dissolve">
                                      <p:cBhvr>
                                        <p:cTn id="15" dur="500"/>
                                        <p:tgtEl>
                                          <p:spTgt spid="11571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15714">
                                            <p:txEl>
                                              <p:pRg st="2" end="2"/>
                                            </p:txEl>
                                          </p:spTgt>
                                        </p:tgtEl>
                                        <p:attrNameLst>
                                          <p:attrName>style.visibility</p:attrName>
                                        </p:attrNameLst>
                                      </p:cBhvr>
                                      <p:to>
                                        <p:strVal val="visible"/>
                                      </p:to>
                                    </p:set>
                                    <p:animEffect transition="in" filter="dissolve">
                                      <p:cBhvr>
                                        <p:cTn id="20" dur="500"/>
                                        <p:tgtEl>
                                          <p:spTgt spid="115714">
                                            <p:txEl>
                                              <p:pRg st="2" end="2"/>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15714">
                                            <p:txEl>
                                              <p:pRg st="3" end="3"/>
                                            </p:txEl>
                                          </p:spTgt>
                                        </p:tgtEl>
                                        <p:attrNameLst>
                                          <p:attrName>style.visibility</p:attrName>
                                        </p:attrNameLst>
                                      </p:cBhvr>
                                      <p:to>
                                        <p:strVal val="visible"/>
                                      </p:to>
                                    </p:set>
                                    <p:animEffect transition="in" filter="dissolve">
                                      <p:cBhvr>
                                        <p:cTn id="23" dur="500"/>
                                        <p:tgtEl>
                                          <p:spTgt spid="115714">
                                            <p:txEl>
                                              <p:pRg st="3" end="3"/>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15714">
                                            <p:txEl>
                                              <p:pRg st="4" end="4"/>
                                            </p:txEl>
                                          </p:spTgt>
                                        </p:tgtEl>
                                        <p:attrNameLst>
                                          <p:attrName>style.visibility</p:attrName>
                                        </p:attrNameLst>
                                      </p:cBhvr>
                                      <p:to>
                                        <p:strVal val="visible"/>
                                      </p:to>
                                    </p:set>
                                    <p:animEffect transition="in" filter="dissolve">
                                      <p:cBhvr>
                                        <p:cTn id="26" dur="500"/>
                                        <p:tgtEl>
                                          <p:spTgt spid="115714">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15714">
                                            <p:txEl>
                                              <p:pRg st="5" end="5"/>
                                            </p:txEl>
                                          </p:spTgt>
                                        </p:tgtEl>
                                        <p:attrNameLst>
                                          <p:attrName>style.visibility</p:attrName>
                                        </p:attrNameLst>
                                      </p:cBhvr>
                                      <p:to>
                                        <p:strVal val="visible"/>
                                      </p:to>
                                    </p:set>
                                    <p:animEffect transition="in" filter="dissolve">
                                      <p:cBhvr>
                                        <p:cTn id="31" dur="500"/>
                                        <p:tgtEl>
                                          <p:spTgt spid="115714">
                                            <p:txEl>
                                              <p:pRg st="5" end="5"/>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15714">
                                            <p:txEl>
                                              <p:pRg st="6" end="6"/>
                                            </p:txEl>
                                          </p:spTgt>
                                        </p:tgtEl>
                                        <p:attrNameLst>
                                          <p:attrName>style.visibility</p:attrName>
                                        </p:attrNameLst>
                                      </p:cBhvr>
                                      <p:to>
                                        <p:strVal val="visible"/>
                                      </p:to>
                                    </p:set>
                                    <p:animEffect transition="in" filter="dissolve">
                                      <p:cBhvr>
                                        <p:cTn id="34" dur="500"/>
                                        <p:tgtEl>
                                          <p:spTgt spid="115714">
                                            <p:txEl>
                                              <p:pRg st="6" end="6"/>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15714">
                                            <p:txEl>
                                              <p:pRg st="7" end="7"/>
                                            </p:txEl>
                                          </p:spTgt>
                                        </p:tgtEl>
                                        <p:attrNameLst>
                                          <p:attrName>style.visibility</p:attrName>
                                        </p:attrNameLst>
                                      </p:cBhvr>
                                      <p:to>
                                        <p:strVal val="visible"/>
                                      </p:to>
                                    </p:set>
                                    <p:animEffect transition="in" filter="dissolve">
                                      <p:cBhvr>
                                        <p:cTn id="37" dur="500"/>
                                        <p:tgtEl>
                                          <p:spTgt spid="115714">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15714">
                                            <p:txEl>
                                              <p:pRg st="8" end="8"/>
                                            </p:txEl>
                                          </p:spTgt>
                                        </p:tgtEl>
                                        <p:attrNameLst>
                                          <p:attrName>style.visibility</p:attrName>
                                        </p:attrNameLst>
                                      </p:cBhvr>
                                      <p:to>
                                        <p:strVal val="visible"/>
                                      </p:to>
                                    </p:set>
                                    <p:animEffect transition="in" filter="dissolve">
                                      <p:cBhvr>
                                        <p:cTn id="42" dur="500"/>
                                        <p:tgtEl>
                                          <p:spTgt spid="115714">
                                            <p:txEl>
                                              <p:pRg st="8" end="8"/>
                                            </p:txEl>
                                          </p:spTgt>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15714">
                                            <p:txEl>
                                              <p:pRg st="9" end="9"/>
                                            </p:txEl>
                                          </p:spTgt>
                                        </p:tgtEl>
                                        <p:attrNameLst>
                                          <p:attrName>style.visibility</p:attrName>
                                        </p:attrNameLst>
                                      </p:cBhvr>
                                      <p:to>
                                        <p:strVal val="visible"/>
                                      </p:to>
                                    </p:set>
                                    <p:animEffect transition="in" filter="dissolve">
                                      <p:cBhvr>
                                        <p:cTn id="45" dur="500"/>
                                        <p:tgtEl>
                                          <p:spTgt spid="115714">
                                            <p:txEl>
                                              <p:pRg st="9" end="9"/>
                                            </p:txEl>
                                          </p:spTgt>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115714">
                                            <p:txEl>
                                              <p:pRg st="10" end="10"/>
                                            </p:txEl>
                                          </p:spTgt>
                                        </p:tgtEl>
                                        <p:attrNameLst>
                                          <p:attrName>style.visibility</p:attrName>
                                        </p:attrNameLst>
                                      </p:cBhvr>
                                      <p:to>
                                        <p:strVal val="visible"/>
                                      </p:to>
                                    </p:set>
                                    <p:animEffect transition="in" filter="dissolve">
                                      <p:cBhvr>
                                        <p:cTn id="48" dur="500"/>
                                        <p:tgtEl>
                                          <p:spTgt spid="115714">
                                            <p:txEl>
                                              <p:pRg st="10" end="10"/>
                                            </p:txEl>
                                          </p:spTgt>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115714">
                                            <p:txEl>
                                              <p:pRg st="11" end="11"/>
                                            </p:txEl>
                                          </p:spTgt>
                                        </p:tgtEl>
                                        <p:attrNameLst>
                                          <p:attrName>style.visibility</p:attrName>
                                        </p:attrNameLst>
                                      </p:cBhvr>
                                      <p:to>
                                        <p:strVal val="visible"/>
                                      </p:to>
                                    </p:set>
                                    <p:animEffect transition="in" filter="dissolve">
                                      <p:cBhvr>
                                        <p:cTn id="51" dur="500"/>
                                        <p:tgtEl>
                                          <p:spTgt spid="11571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5" grpId="0" autoUpdateAnimBg="0"/>
      <p:bldP spid="115714" grpId="0" build="p"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5400" y="476672"/>
            <a:ext cx="10871200" cy="742528"/>
          </a:xfrm>
        </p:spPr>
        <p:txBody>
          <a:bodyPr/>
          <a:lstStyle/>
          <a:p>
            <a:r>
              <a:rPr lang="en-GB" dirty="0" smtClean="0">
                <a:solidFill>
                  <a:schemeClr val="bg2"/>
                </a:solidFill>
              </a:rPr>
              <a:t>Assessing Normality: The P-P Plot</a:t>
            </a:r>
            <a:endParaRPr lang="en-GB" dirty="0">
              <a:solidFill>
                <a:schemeClr val="bg2"/>
              </a:solidFill>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3309325" y="1916832"/>
            <a:ext cx="5878149" cy="4249035"/>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rcRect/>
          <a:stretch>
            <a:fillRect/>
          </a:stretch>
        </p:blipFill>
        <p:spPr bwMode="auto">
          <a:xfrm>
            <a:off x="6881818" y="1922968"/>
            <a:ext cx="4479131" cy="3586163"/>
          </a:xfrm>
          <a:prstGeom prst="rect">
            <a:avLst/>
          </a:prstGeom>
          <a:noFill/>
          <a:ln w="9525">
            <a:noFill/>
            <a:miter lim="800000"/>
            <a:headEnd/>
            <a:tailEnd/>
          </a:ln>
        </p:spPr>
      </p:pic>
      <p:sp>
        <p:nvSpPr>
          <p:cNvPr id="2" name="Title 1"/>
          <p:cNvSpPr>
            <a:spLocks noGrp="1"/>
          </p:cNvSpPr>
          <p:nvPr>
            <p:ph type="title"/>
          </p:nvPr>
        </p:nvSpPr>
        <p:spPr>
          <a:xfrm>
            <a:off x="812800" y="620688"/>
            <a:ext cx="10871200" cy="598512"/>
          </a:xfrm>
        </p:spPr>
        <p:txBody>
          <a:bodyPr/>
          <a:lstStyle/>
          <a:p>
            <a:r>
              <a:rPr lang="en-GB" dirty="0">
                <a:solidFill>
                  <a:schemeClr val="bg2"/>
                </a:solidFill>
              </a:rPr>
              <a:t>Assessing </a:t>
            </a:r>
            <a:r>
              <a:rPr lang="en-GB" dirty="0" smtClean="0">
                <a:solidFill>
                  <a:schemeClr val="bg2"/>
                </a:solidFill>
              </a:rPr>
              <a:t>Normality: The P-P Plot</a:t>
            </a:r>
            <a:endParaRPr lang="en-GB" dirty="0">
              <a:solidFill>
                <a:schemeClr val="bg2"/>
              </a:solidFill>
            </a:endParaRPr>
          </a:p>
        </p:txBody>
      </p:sp>
      <p:pic>
        <p:nvPicPr>
          <p:cNvPr id="4" name="Picture 3"/>
          <p:cNvPicPr>
            <a:picLocks noChangeAspect="1"/>
          </p:cNvPicPr>
          <p:nvPr/>
        </p:nvPicPr>
        <p:blipFill>
          <a:blip r:embed="rId3" cstate="print"/>
          <a:srcRect/>
          <a:stretch>
            <a:fillRect/>
          </a:stretch>
        </p:blipFill>
        <p:spPr bwMode="auto">
          <a:xfrm>
            <a:off x="1010102" y="1926198"/>
            <a:ext cx="4500594" cy="3603195"/>
          </a:xfrm>
          <a:prstGeom prst="rect">
            <a:avLst/>
          </a:prstGeom>
          <a:noFill/>
          <a:ln w="9525">
            <a:noFill/>
            <a:miter lim="800000"/>
            <a:headEnd/>
            <a:tailEnd/>
          </a:ln>
        </p:spPr>
      </p:pic>
      <p:sp>
        <p:nvSpPr>
          <p:cNvPr id="6" name="Rectangle 5"/>
          <p:cNvSpPr/>
          <p:nvPr/>
        </p:nvSpPr>
        <p:spPr>
          <a:xfrm>
            <a:off x="1747805" y="5722624"/>
            <a:ext cx="302518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Normal</a:t>
            </a:r>
          </a:p>
        </p:txBody>
      </p:sp>
      <p:sp>
        <p:nvSpPr>
          <p:cNvPr id="7" name="Rectangle 6"/>
          <p:cNvSpPr/>
          <p:nvPr/>
        </p:nvSpPr>
        <p:spPr>
          <a:xfrm>
            <a:off x="6881818" y="5722624"/>
            <a:ext cx="476767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Not Normal</a:t>
            </a:r>
          </a:p>
        </p:txBody>
      </p:sp>
    </p:spTree>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5400" y="548680"/>
            <a:ext cx="11089232" cy="706090"/>
          </a:xfrm>
        </p:spPr>
        <p:txBody>
          <a:bodyPr>
            <a:normAutofit/>
          </a:bodyPr>
          <a:lstStyle/>
          <a:p>
            <a:r>
              <a:rPr lang="en-GB">
                <a:solidFill>
                  <a:schemeClr val="bg2"/>
                </a:solidFill>
              </a:rPr>
              <a:t>Assessing </a:t>
            </a:r>
            <a:r>
              <a:rPr lang="en-GB" smtClean="0">
                <a:solidFill>
                  <a:schemeClr val="bg2"/>
                </a:solidFill>
              </a:rPr>
              <a:t>Normality: </a:t>
            </a:r>
            <a:r>
              <a:rPr lang="en-GB" dirty="0" smtClean="0">
                <a:solidFill>
                  <a:schemeClr val="bg2"/>
                </a:solidFill>
              </a:rPr>
              <a:t>Skew and Kurtosis</a:t>
            </a:r>
            <a:endParaRPr lang="en-GB" dirty="0">
              <a:solidFill>
                <a:schemeClr val="bg2"/>
              </a:solidFill>
            </a:endParaRPr>
          </a:p>
        </p:txBody>
      </p:sp>
      <p:pic>
        <p:nvPicPr>
          <p:cNvPr id="9" name="Picture 8"/>
          <p:cNvPicPr/>
          <p:nvPr/>
        </p:nvPicPr>
        <p:blipFill>
          <a:blip r:embed="rId2">
            <a:extLst>
              <a:ext uri="{28A0092B-C50C-407E-A947-70E740481C1C}">
                <a14:useLocalDpi xmlns:a14="http://schemas.microsoft.com/office/drawing/2010/main" val="0"/>
              </a:ext>
            </a:extLst>
          </a:blip>
          <a:stretch>
            <a:fillRect/>
          </a:stretch>
        </p:blipFill>
        <p:spPr>
          <a:xfrm>
            <a:off x="2927648" y="1772816"/>
            <a:ext cx="7162800" cy="478536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12800" y="476672"/>
            <a:ext cx="10871200" cy="742528"/>
          </a:xfrm>
        </p:spPr>
        <p:txBody>
          <a:bodyPr>
            <a:normAutofit/>
          </a:bodyPr>
          <a:lstStyle/>
          <a:p>
            <a:r>
              <a:rPr lang="en-GB" dirty="0" smtClean="0">
                <a:solidFill>
                  <a:schemeClr val="bg2"/>
                </a:solidFill>
              </a:rPr>
              <a:t>Assessing Normality: Skew and Kurtosis</a:t>
            </a:r>
            <a:endParaRPr lang="en-GB" dirty="0">
              <a:solidFill>
                <a:schemeClr val="bg2"/>
              </a:solidFill>
            </a:endParaRPr>
          </a:p>
        </p:txBody>
      </p:sp>
      <p:pic>
        <p:nvPicPr>
          <p:cNvPr id="9" name="Picture 8"/>
          <p:cNvPicPr>
            <a:picLocks noChangeAspect="1"/>
          </p:cNvPicPr>
          <p:nvPr/>
        </p:nvPicPr>
        <p:blipFill>
          <a:blip r:embed="rId2"/>
          <a:srcRect/>
          <a:stretch>
            <a:fillRect/>
          </a:stretch>
        </p:blipFill>
        <p:spPr bwMode="auto">
          <a:xfrm>
            <a:off x="2676500" y="1773760"/>
            <a:ext cx="7143800" cy="4810677"/>
          </a:xfrm>
          <a:prstGeom prst="rect">
            <a:avLst/>
          </a:prstGeom>
          <a:noFill/>
          <a:ln w="9525">
            <a:noFill/>
            <a:miter lim="800000"/>
            <a:headEnd/>
            <a:tailEnd/>
          </a:ln>
        </p:spPr>
      </p:pic>
      <p:sp>
        <p:nvSpPr>
          <p:cNvPr id="10" name="Rounded Rectangle 9"/>
          <p:cNvSpPr/>
          <p:nvPr/>
        </p:nvSpPr>
        <p:spPr>
          <a:xfrm>
            <a:off x="2497905" y="4067550"/>
            <a:ext cx="7500990" cy="928694"/>
          </a:xfrm>
          <a:prstGeom prst="roundRect">
            <a:avLst/>
          </a:prstGeom>
          <a:solidFill>
            <a:srgbClr val="FFFF00">
              <a:alpha val="11000"/>
            </a:srgb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GB"/>
          </a:p>
        </p:txBody>
      </p:sp>
    </p:spTree>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GB" dirty="0" smtClean="0">
                <a:solidFill>
                  <a:schemeClr val="bg2"/>
                </a:solidFill>
              </a:rPr>
              <a:t>Understanding Bias</a:t>
            </a:r>
            <a:endParaRPr lang="en-US" dirty="0">
              <a:solidFill>
                <a:schemeClr val="bg2"/>
              </a:solidFill>
            </a:endParaRPr>
          </a:p>
        </p:txBody>
      </p:sp>
      <p:sp>
        <p:nvSpPr>
          <p:cNvPr id="4099" name="Rectangle 3"/>
          <p:cNvSpPr>
            <a:spLocks noGrp="1" noChangeArrowheads="1"/>
          </p:cNvSpPr>
          <p:nvPr>
            <p:ph sz="quarter" idx="1"/>
          </p:nvPr>
        </p:nvSpPr>
        <p:spPr>
          <a:xfrm>
            <a:off x="816864" y="1634030"/>
            <a:ext cx="10871200" cy="4292600"/>
          </a:xfrm>
        </p:spPr>
        <p:txBody>
          <a:bodyPr>
            <a:normAutofit/>
          </a:bodyPr>
          <a:lstStyle/>
          <a:p>
            <a:pPr>
              <a:lnSpc>
                <a:spcPct val="90000"/>
              </a:lnSpc>
            </a:pPr>
            <a:r>
              <a:rPr lang="en-GB" sz="2400" dirty="0">
                <a:solidFill>
                  <a:schemeClr val="bg2"/>
                </a:solidFill>
              </a:rPr>
              <a:t>Assumptions of parametric tests based on the normal distribution</a:t>
            </a:r>
            <a:endParaRPr lang="en-US" sz="2400" dirty="0">
              <a:solidFill>
                <a:schemeClr val="bg2"/>
              </a:solidFill>
            </a:endParaRPr>
          </a:p>
          <a:p>
            <a:pPr>
              <a:lnSpc>
                <a:spcPct val="90000"/>
              </a:lnSpc>
            </a:pPr>
            <a:endParaRPr lang="en-GB" sz="2400" dirty="0">
              <a:solidFill>
                <a:schemeClr val="bg2"/>
              </a:solidFill>
            </a:endParaRPr>
          </a:p>
          <a:p>
            <a:pPr>
              <a:lnSpc>
                <a:spcPct val="90000"/>
              </a:lnSpc>
            </a:pPr>
            <a:r>
              <a:rPr lang="en-GB" sz="2400" dirty="0">
                <a:solidFill>
                  <a:schemeClr val="bg2"/>
                </a:solidFill>
              </a:rPr>
              <a:t>Know how to correct problems in the data</a:t>
            </a:r>
          </a:p>
        </p:txBody>
      </p:sp>
      <p:sp>
        <p:nvSpPr>
          <p:cNvPr id="4" name="Date Placeholder 3"/>
          <p:cNvSpPr>
            <a:spLocks noGrp="1"/>
          </p:cNvSpPr>
          <p:nvPr>
            <p:ph type="dt" sz="half" idx="10"/>
          </p:nvPr>
        </p:nvSpPr>
        <p:spPr>
          <a:xfrm>
            <a:off x="1524000" y="6357939"/>
            <a:ext cx="857250" cy="365125"/>
          </a:xfrm>
          <a:prstGeom prst="rect">
            <a:avLst/>
          </a:prstGeom>
        </p:spPr>
        <p:txBody>
          <a:bodyPr/>
          <a:lstStyle/>
          <a:p>
            <a:r>
              <a:rPr lang="en-US"/>
              <a:t>Slide </a:t>
            </a:r>
            <a:fld id="{824C9B46-B2C8-4D2B-AC27-FA24A3F51B59}" type="slidenum">
              <a:rPr lang="en-US"/>
              <a:pPr/>
              <a:t>2</a:t>
            </a:fld>
            <a:endParaRPr 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animEffect transition="in" filter="dissolve">
                                      <p:cBhvr>
                                        <p:cTn id="7" dur="500"/>
                                        <p:tgtEl>
                                          <p:spTgt spid="40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099">
                                            <p:txEl>
                                              <p:pRg st="2" end="2"/>
                                            </p:txEl>
                                          </p:spTgt>
                                        </p:tgtEl>
                                        <p:attrNameLst>
                                          <p:attrName>style.visibility</p:attrName>
                                        </p:attrNameLst>
                                      </p:cBhvr>
                                      <p:to>
                                        <p:strVal val="visible"/>
                                      </p:to>
                                    </p:set>
                                    <p:animEffect transition="in" filter="dissolve">
                                      <p:cBhvr>
                                        <p:cTn id="12" dur="500"/>
                                        <p:tgtEl>
                                          <p:spTgt spid="409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solidFill>
                  <a:schemeClr val="bg2"/>
                </a:solidFill>
              </a:rPr>
              <a:t>Assessing Normality: Normality Tests</a:t>
            </a:r>
            <a:endParaRPr lang="en-GB" dirty="0">
              <a:solidFill>
                <a:schemeClr val="bg2"/>
              </a:solidFill>
            </a:endParaRPr>
          </a:p>
        </p:txBody>
      </p:sp>
      <p:pic>
        <p:nvPicPr>
          <p:cNvPr id="13" name="Picture 12"/>
          <p:cNvPicPr/>
          <p:nvPr/>
        </p:nvPicPr>
        <p:blipFill>
          <a:blip r:embed="rId2">
            <a:extLst>
              <a:ext uri="{28A0092B-C50C-407E-A947-70E740481C1C}">
                <a14:useLocalDpi xmlns:a14="http://schemas.microsoft.com/office/drawing/2010/main" val="0"/>
              </a:ext>
            </a:extLst>
          </a:blip>
          <a:stretch>
            <a:fillRect/>
          </a:stretch>
        </p:blipFill>
        <p:spPr>
          <a:xfrm>
            <a:off x="3800128" y="1700808"/>
            <a:ext cx="4896544" cy="493586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16864" y="476672"/>
            <a:ext cx="10871200" cy="742528"/>
          </a:xfrm>
        </p:spPr>
        <p:txBody>
          <a:bodyPr/>
          <a:lstStyle/>
          <a:p>
            <a:r>
              <a:rPr lang="en-GB" dirty="0">
                <a:solidFill>
                  <a:schemeClr val="bg2"/>
                </a:solidFill>
              </a:rPr>
              <a:t>Assessing </a:t>
            </a:r>
            <a:r>
              <a:rPr lang="en-GB" smtClean="0">
                <a:solidFill>
                  <a:schemeClr val="bg2"/>
                </a:solidFill>
              </a:rPr>
              <a:t>Normality: Tests </a:t>
            </a:r>
            <a:r>
              <a:rPr lang="en-GB" dirty="0" smtClean="0">
                <a:solidFill>
                  <a:schemeClr val="bg2"/>
                </a:solidFill>
              </a:rPr>
              <a:t>of Normality</a:t>
            </a:r>
            <a:endParaRPr lang="en-GB" dirty="0">
              <a:solidFill>
                <a:schemeClr val="bg2"/>
              </a:solidFill>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2465324" y="1844824"/>
            <a:ext cx="7574280" cy="271145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Normality within Groups</a:t>
            </a:r>
            <a:endParaRPr lang="en-US" dirty="0"/>
          </a:p>
        </p:txBody>
      </p:sp>
      <p:sp>
        <p:nvSpPr>
          <p:cNvPr id="3" name="Content Placeholder 2"/>
          <p:cNvSpPr>
            <a:spLocks noGrp="1"/>
          </p:cNvSpPr>
          <p:nvPr>
            <p:ph sz="quarter" idx="1"/>
          </p:nvPr>
        </p:nvSpPr>
        <p:spPr/>
        <p:txBody>
          <a:bodyPr/>
          <a:lstStyle/>
          <a:p>
            <a:r>
              <a:rPr lang="en-US" dirty="0" smtClean="0"/>
              <a:t>The Split File command</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3719737" y="2276872"/>
            <a:ext cx="4895727" cy="3801648"/>
          </a:xfrm>
          <a:prstGeom prst="rect">
            <a:avLst/>
          </a:prstGeom>
        </p:spPr>
      </p:pic>
    </p:spTree>
    <p:extLst>
      <p:ext uri="{BB962C8B-B14F-4D97-AF65-F5344CB8AC3E}">
        <p14:creationId xmlns:p14="http://schemas.microsoft.com/office/powerpoint/2010/main" val="1339227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Normality within Groups</a:t>
            </a:r>
            <a:endParaRPr lang="en-US"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2423592" y="1916832"/>
            <a:ext cx="7989570" cy="3874770"/>
          </a:xfrm>
          <a:prstGeom prst="rect">
            <a:avLst/>
          </a:prstGeom>
        </p:spPr>
      </p:pic>
    </p:spTree>
    <p:extLst>
      <p:ext uri="{BB962C8B-B14F-4D97-AF65-F5344CB8AC3E}">
        <p14:creationId xmlns:p14="http://schemas.microsoft.com/office/powerpoint/2010/main" val="21764525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bg2"/>
                </a:solidFill>
              </a:rPr>
              <a:t>Normality within Groups</a:t>
            </a:r>
            <a:endParaRPr lang="en-GB" dirty="0">
              <a:solidFill>
                <a:schemeClr val="bg2"/>
              </a:solidFill>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2651804" y="1700808"/>
            <a:ext cx="7585710" cy="1718310"/>
          </a:xfrm>
          <a:prstGeom prst="rect">
            <a:avLst/>
          </a:prstGeom>
        </p:spPr>
      </p:pic>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2753721" y="3068960"/>
            <a:ext cx="7381875" cy="3286125"/>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Assessing </a:t>
            </a:r>
            <a:r>
              <a:rPr lang="en-US" dirty="0" smtClean="0"/>
              <a:t>Linearity and Homoscedasticity</a:t>
            </a:r>
            <a:endParaRPr lang="en-US" dirty="0"/>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3656112" y="1700808"/>
            <a:ext cx="5184576" cy="4680520"/>
          </a:xfrm>
          <a:prstGeom prst="rect">
            <a:avLst/>
          </a:prstGeom>
        </p:spPr>
      </p:pic>
    </p:spTree>
    <p:extLst>
      <p:ext uri="{BB962C8B-B14F-4D97-AF65-F5344CB8AC3E}">
        <p14:creationId xmlns:p14="http://schemas.microsoft.com/office/powerpoint/2010/main" val="8282656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solidFill>
                  <a:schemeClr val="bg2"/>
                </a:solidFill>
              </a:rPr>
              <a:t>Assessing </a:t>
            </a:r>
            <a:r>
              <a:rPr lang="en-US" dirty="0" smtClean="0">
                <a:solidFill>
                  <a:schemeClr val="bg2"/>
                </a:solidFill>
              </a:rPr>
              <a:t>Homoscedasticity/</a:t>
            </a:r>
            <a:r>
              <a:rPr lang="en-GB" dirty="0" smtClean="0">
                <a:solidFill>
                  <a:schemeClr val="bg2"/>
                </a:solidFill>
              </a:rPr>
              <a:t>Homogeneity of Variance: </a:t>
            </a:r>
            <a:r>
              <a:rPr lang="en-GB" dirty="0" err="1" smtClean="0">
                <a:solidFill>
                  <a:schemeClr val="bg2"/>
                </a:solidFill>
              </a:rPr>
              <a:t>Levene’s</a:t>
            </a:r>
            <a:r>
              <a:rPr lang="en-GB" dirty="0" smtClean="0">
                <a:solidFill>
                  <a:schemeClr val="bg2"/>
                </a:solidFill>
              </a:rPr>
              <a:t> Test</a:t>
            </a:r>
            <a:endParaRPr lang="en-GB" dirty="0">
              <a:solidFill>
                <a:schemeClr val="bg2"/>
              </a:solidFill>
            </a:endParaRPr>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2490978" y="1772816"/>
            <a:ext cx="8177022" cy="3721608"/>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bg>
      <p:bgPr>
        <a:solidFill>
          <a:schemeClr val="tx2"/>
        </a:solidFill>
        <a:effectLst/>
      </p:bgPr>
    </p:bg>
    <p:spTree>
      <p:nvGrpSpPr>
        <p:cNvPr id="1" name=""/>
        <p:cNvGrpSpPr/>
        <p:nvPr/>
      </p:nvGrpSpPr>
      <p:grpSpPr>
        <a:xfrm>
          <a:off x="0" y="0"/>
          <a:ext cx="0" cy="0"/>
          <a:chOff x="0" y="0"/>
          <a:chExt cx="0" cy="0"/>
        </a:xfrm>
      </p:grpSpPr>
      <p:sp>
        <p:nvSpPr>
          <p:cNvPr id="203779" name="Rectangle 3"/>
          <p:cNvSpPr>
            <a:spLocks noGrp="1" noChangeArrowheads="1"/>
          </p:cNvSpPr>
          <p:nvPr>
            <p:ph type="title"/>
          </p:nvPr>
        </p:nvSpPr>
        <p:spPr>
          <a:xfrm>
            <a:off x="718130" y="229507"/>
            <a:ext cx="10562445" cy="994122"/>
          </a:xfrm>
        </p:spPr>
        <p:txBody>
          <a:bodyPr/>
          <a:lstStyle/>
          <a:p>
            <a:r>
              <a:rPr lang="en-GB" dirty="0">
                <a:solidFill>
                  <a:schemeClr val="bg2"/>
                </a:solidFill>
              </a:rPr>
              <a:t>Assessing </a:t>
            </a:r>
            <a:r>
              <a:rPr lang="en-US" dirty="0">
                <a:solidFill>
                  <a:schemeClr val="bg2"/>
                </a:solidFill>
              </a:rPr>
              <a:t>Homoscedasticity/</a:t>
            </a:r>
            <a:r>
              <a:rPr lang="en-GB" dirty="0">
                <a:solidFill>
                  <a:schemeClr val="bg2"/>
                </a:solidFill>
              </a:rPr>
              <a:t>Homogeneity of Variance: </a:t>
            </a:r>
            <a:r>
              <a:rPr lang="en-GB" dirty="0" err="1">
                <a:solidFill>
                  <a:schemeClr val="bg2"/>
                </a:solidFill>
              </a:rPr>
              <a:t>Levene’s</a:t>
            </a:r>
            <a:r>
              <a:rPr lang="en-GB" dirty="0">
                <a:solidFill>
                  <a:schemeClr val="bg2"/>
                </a:solidFill>
              </a:rPr>
              <a:t> Test</a:t>
            </a:r>
          </a:p>
        </p:txBody>
      </p:sp>
      <p:sp>
        <p:nvSpPr>
          <p:cNvPr id="9" name="Date Placeholder 3"/>
          <p:cNvSpPr>
            <a:spLocks noGrp="1"/>
          </p:cNvSpPr>
          <p:nvPr>
            <p:ph type="dt" sz="half" idx="10"/>
          </p:nvPr>
        </p:nvSpPr>
        <p:spPr>
          <a:xfrm>
            <a:off x="1524000" y="6357939"/>
            <a:ext cx="857250" cy="365125"/>
          </a:xfrm>
          <a:prstGeom prst="rect">
            <a:avLst/>
          </a:prstGeom>
        </p:spPr>
        <p:txBody>
          <a:bodyPr/>
          <a:lstStyle/>
          <a:p>
            <a:r>
              <a:rPr lang="en-US"/>
              <a:t>Slide </a:t>
            </a:r>
            <a:fld id="{8D4FBF4A-5598-4902-89A4-6B99F8FB5868}" type="slidenum">
              <a:rPr lang="en-US"/>
              <a:pPr/>
              <a:t>27</a:t>
            </a:fld>
            <a:endParaRPr lang="en-US"/>
          </a:p>
        </p:txBody>
      </p:sp>
      <p:sp>
        <p:nvSpPr>
          <p:cNvPr id="203782" name="Rectangle 6"/>
          <p:cNvSpPr>
            <a:spLocks noChangeArrowheads="1"/>
          </p:cNvSpPr>
          <p:nvPr/>
        </p:nvSpPr>
        <p:spPr bwMode="auto">
          <a:xfrm>
            <a:off x="2320926" y="2335213"/>
            <a:ext cx="184731" cy="369332"/>
          </a:xfrm>
          <a:prstGeom prst="rect">
            <a:avLst/>
          </a:prstGeom>
          <a:noFill/>
          <a:ln w="9525">
            <a:noFill/>
            <a:miter lim="800000"/>
            <a:headEnd/>
            <a:tailEnd/>
          </a:ln>
          <a:effectLst/>
        </p:spPr>
        <p:txBody>
          <a:bodyPr wrap="none">
            <a:spAutoFit/>
          </a:bodyPr>
          <a:lstStyle/>
          <a:p>
            <a:endParaRPr lang="en-GB"/>
          </a:p>
        </p:txBody>
      </p:sp>
      <p:sp>
        <p:nvSpPr>
          <p:cNvPr id="203783" name="Rectangle 7"/>
          <p:cNvSpPr>
            <a:spLocks noChangeArrowheads="1"/>
          </p:cNvSpPr>
          <p:nvPr/>
        </p:nvSpPr>
        <p:spPr bwMode="auto">
          <a:xfrm>
            <a:off x="5184300" y="2335214"/>
            <a:ext cx="229550" cy="246221"/>
          </a:xfrm>
          <a:prstGeom prst="rect">
            <a:avLst/>
          </a:prstGeom>
          <a:noFill/>
          <a:ln w="9525">
            <a:noFill/>
            <a:miter lim="800000"/>
            <a:headEnd/>
            <a:tailEnd/>
          </a:ln>
          <a:effectLst/>
        </p:spPr>
        <p:txBody>
          <a:bodyPr wrap="none">
            <a:spAutoFit/>
          </a:bodyPr>
          <a:lstStyle/>
          <a:p>
            <a:pPr algn="ctr"/>
            <a:r>
              <a:rPr lang="en-GB" sz="1000" i="1">
                <a:latin typeface="Verdana" pitchFamily="34" charset="0"/>
                <a:cs typeface="Times New Roman" pitchFamily="18" charset="0"/>
              </a:rPr>
              <a:t> </a:t>
            </a:r>
            <a:endParaRPr lang="en-GB"/>
          </a:p>
        </p:txBody>
      </p:sp>
      <p:sp>
        <p:nvSpPr>
          <p:cNvPr id="203784" name="Rectangle 8"/>
          <p:cNvSpPr>
            <a:spLocks noChangeArrowheads="1"/>
          </p:cNvSpPr>
          <p:nvPr/>
        </p:nvSpPr>
        <p:spPr bwMode="auto">
          <a:xfrm>
            <a:off x="2320926" y="2150547"/>
            <a:ext cx="184731" cy="369332"/>
          </a:xfrm>
          <a:prstGeom prst="rect">
            <a:avLst/>
          </a:prstGeom>
          <a:noFill/>
          <a:ln w="9525">
            <a:noFill/>
            <a:miter lim="800000"/>
            <a:headEnd/>
            <a:tailEnd/>
          </a:ln>
          <a:effectLst/>
        </p:spPr>
        <p:txBody>
          <a:bodyPr wrap="none" anchor="ctr">
            <a:spAutoFit/>
          </a:bodyPr>
          <a:lstStyle/>
          <a:p>
            <a:endParaRPr lang="en-GB"/>
          </a:p>
        </p:txBody>
      </p:sp>
      <p:sp>
        <p:nvSpPr>
          <p:cNvPr id="203785" name="Rectangle 9"/>
          <p:cNvSpPr>
            <a:spLocks noChangeArrowheads="1"/>
          </p:cNvSpPr>
          <p:nvPr/>
        </p:nvSpPr>
        <p:spPr bwMode="auto">
          <a:xfrm>
            <a:off x="2320926" y="2335213"/>
            <a:ext cx="184731" cy="369332"/>
          </a:xfrm>
          <a:prstGeom prst="rect">
            <a:avLst/>
          </a:prstGeom>
          <a:noFill/>
          <a:ln w="9525">
            <a:noFill/>
            <a:miter lim="800000"/>
            <a:headEnd/>
            <a:tailEnd/>
          </a:ln>
          <a:effectLst/>
        </p:spPr>
        <p:txBody>
          <a:bodyPr wrap="none">
            <a:spAutoFit/>
          </a:bodyPr>
          <a:lstStyle/>
          <a:p>
            <a:endParaRPr lang="en-GB"/>
          </a:p>
        </p:txBody>
      </p:sp>
      <p:sp>
        <p:nvSpPr>
          <p:cNvPr id="203786" name="Rectangle 10"/>
          <p:cNvSpPr>
            <a:spLocks noChangeArrowheads="1"/>
          </p:cNvSpPr>
          <p:nvPr/>
        </p:nvSpPr>
        <p:spPr bwMode="auto">
          <a:xfrm>
            <a:off x="2320926" y="2150547"/>
            <a:ext cx="184731" cy="369332"/>
          </a:xfrm>
          <a:prstGeom prst="rect">
            <a:avLst/>
          </a:prstGeom>
          <a:noFill/>
          <a:ln w="9525">
            <a:noFill/>
            <a:miter lim="800000"/>
            <a:headEnd/>
            <a:tailEnd/>
          </a:ln>
          <a:effectLst/>
        </p:spPr>
        <p:txBody>
          <a:bodyPr wrap="none" anchor="ctr">
            <a:spAutoFit/>
          </a:bodyPr>
          <a:lstStyle/>
          <a:p>
            <a:endParaRPr lang="en-GB"/>
          </a:p>
        </p:txBody>
      </p:sp>
      <p:pic>
        <p:nvPicPr>
          <p:cNvPr id="10" name="Picture 9"/>
          <p:cNvPicPr/>
          <p:nvPr/>
        </p:nvPicPr>
        <p:blipFill>
          <a:blip r:embed="rId3">
            <a:extLst>
              <a:ext uri="{28A0092B-C50C-407E-A947-70E740481C1C}">
                <a14:useLocalDpi xmlns:a14="http://schemas.microsoft.com/office/drawing/2010/main" val="0"/>
              </a:ext>
            </a:extLst>
          </a:blip>
          <a:stretch>
            <a:fillRect/>
          </a:stretch>
        </p:blipFill>
        <p:spPr>
          <a:xfrm>
            <a:off x="1921720" y="2519879"/>
            <a:ext cx="8161020" cy="2219452"/>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03779"/>
                                        </p:tgtEl>
                                        <p:attrNameLst>
                                          <p:attrName>style.visibility</p:attrName>
                                        </p:attrNameLst>
                                      </p:cBhvr>
                                      <p:to>
                                        <p:strVal val="visible"/>
                                      </p:to>
                                    </p:set>
                                    <p:animEffect transition="in" filter="dissolve">
                                      <p:cBhvr>
                                        <p:cTn id="7" dur="500"/>
                                        <p:tgtEl>
                                          <p:spTgt spid="2037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79"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Reducing Bias</a:t>
            </a:r>
            <a:endParaRPr lang="en-US" dirty="0"/>
          </a:p>
        </p:txBody>
      </p:sp>
      <p:sp>
        <p:nvSpPr>
          <p:cNvPr id="3" name="Content Placeholder 2"/>
          <p:cNvSpPr>
            <a:spLocks noGrp="1"/>
          </p:cNvSpPr>
          <p:nvPr>
            <p:ph sz="quarter" idx="1"/>
          </p:nvPr>
        </p:nvSpPr>
        <p:spPr/>
        <p:txBody>
          <a:bodyPr/>
          <a:lstStyle/>
          <a:p>
            <a:r>
              <a:rPr lang="en-US" sz="2800" dirty="0"/>
              <a:t>Trim the data:</a:t>
            </a:r>
          </a:p>
          <a:p>
            <a:pPr lvl="1"/>
            <a:r>
              <a:rPr lang="en-US" sz="2400" dirty="0"/>
              <a:t>Delete a certain amount of scores from the extremes</a:t>
            </a:r>
            <a:r>
              <a:rPr lang="en-US" dirty="0" smtClean="0"/>
              <a:t>.</a:t>
            </a:r>
          </a:p>
          <a:p>
            <a:r>
              <a:rPr lang="en-US" sz="2800" dirty="0" err="1"/>
              <a:t>Windsorizing</a:t>
            </a:r>
            <a:r>
              <a:rPr lang="en-US" sz="2800" dirty="0"/>
              <a:t>:</a:t>
            </a:r>
          </a:p>
          <a:p>
            <a:pPr lvl="1"/>
            <a:r>
              <a:rPr lang="en-US" sz="2400" dirty="0"/>
              <a:t>Substitute outliers with the highest value that isn’t an outlier</a:t>
            </a:r>
          </a:p>
          <a:p>
            <a:r>
              <a:rPr lang="en-US" sz="2800" dirty="0" err="1"/>
              <a:t>Analyse</a:t>
            </a:r>
            <a:r>
              <a:rPr lang="en-US" sz="2800" dirty="0"/>
              <a:t> with Robust Methods:</a:t>
            </a:r>
          </a:p>
          <a:p>
            <a:pPr lvl="1"/>
            <a:r>
              <a:rPr lang="en-US" sz="2400" dirty="0"/>
              <a:t>Bootstrapping</a:t>
            </a:r>
          </a:p>
          <a:p>
            <a:r>
              <a:rPr lang="en-US" sz="2800" dirty="0"/>
              <a:t>Transform the data:</a:t>
            </a:r>
          </a:p>
          <a:p>
            <a:pPr lvl="1"/>
            <a:r>
              <a:rPr lang="en-US" sz="2400" dirty="0"/>
              <a:t>By applying a mathematical function to scores.</a:t>
            </a:r>
          </a:p>
          <a:p>
            <a:endParaRPr lang="en-US" dirty="0"/>
          </a:p>
        </p:txBody>
      </p:sp>
    </p:spTree>
    <p:extLst>
      <p:ext uri="{BB962C8B-B14F-4D97-AF65-F5344CB8AC3E}">
        <p14:creationId xmlns:p14="http://schemas.microsoft.com/office/powerpoint/2010/main" val="3994641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bg>
      <p:bgPr>
        <a:solidFill>
          <a:schemeClr val="tx2"/>
        </a:solidFill>
        <a:effectLst/>
      </p:bgPr>
    </p:bg>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a:xfrm>
            <a:off x="816864" y="476672"/>
            <a:ext cx="9393937" cy="720080"/>
          </a:xfrm>
        </p:spPr>
        <p:txBody>
          <a:bodyPr/>
          <a:lstStyle/>
          <a:p>
            <a:r>
              <a:rPr lang="en-GB" dirty="0" smtClean="0">
                <a:solidFill>
                  <a:schemeClr val="bg2"/>
                </a:solidFill>
              </a:rPr>
              <a:t>Transforming Data</a:t>
            </a:r>
            <a:endParaRPr lang="en-GB" dirty="0">
              <a:solidFill>
                <a:schemeClr val="bg2"/>
              </a:solidFill>
            </a:endParaRPr>
          </a:p>
        </p:txBody>
      </p:sp>
      <p:sp>
        <p:nvSpPr>
          <p:cNvPr id="123908" name="Rectangle 4"/>
          <p:cNvSpPr>
            <a:spLocks noGrp="1" noChangeArrowheads="1"/>
          </p:cNvSpPr>
          <p:nvPr>
            <p:ph sz="quarter" idx="1"/>
          </p:nvPr>
        </p:nvSpPr>
        <p:spPr/>
        <p:txBody>
          <a:bodyPr/>
          <a:lstStyle/>
          <a:p>
            <a:pPr>
              <a:lnSpc>
                <a:spcPct val="90000"/>
              </a:lnSpc>
            </a:pPr>
            <a:r>
              <a:rPr lang="en-GB" sz="2800" dirty="0">
                <a:solidFill>
                  <a:schemeClr val="bg2"/>
                </a:solidFill>
              </a:rPr>
              <a:t>Log Transformation (log(X</a:t>
            </a:r>
            <a:r>
              <a:rPr lang="en-GB" sz="2800" baseline="-25000" dirty="0">
                <a:solidFill>
                  <a:schemeClr val="bg2"/>
                </a:solidFill>
              </a:rPr>
              <a:t>i</a:t>
            </a:r>
            <a:r>
              <a:rPr lang="en-GB" sz="2800" dirty="0">
                <a:solidFill>
                  <a:schemeClr val="bg2"/>
                </a:solidFill>
              </a:rPr>
              <a:t>))</a:t>
            </a:r>
          </a:p>
          <a:p>
            <a:pPr lvl="1">
              <a:lnSpc>
                <a:spcPct val="90000"/>
              </a:lnSpc>
            </a:pPr>
            <a:r>
              <a:rPr lang="en-GB" sz="2400" dirty="0">
                <a:solidFill>
                  <a:schemeClr val="bg2"/>
                </a:solidFill>
              </a:rPr>
              <a:t>Reduce positive skew</a:t>
            </a:r>
            <a:r>
              <a:rPr lang="en-GB" sz="2400" dirty="0" smtClean="0">
                <a:solidFill>
                  <a:schemeClr val="bg2"/>
                </a:solidFill>
              </a:rPr>
              <a:t>.</a:t>
            </a:r>
          </a:p>
          <a:p>
            <a:pPr lvl="1">
              <a:lnSpc>
                <a:spcPct val="90000"/>
              </a:lnSpc>
            </a:pPr>
            <a:endParaRPr lang="en-GB" sz="2400" dirty="0">
              <a:solidFill>
                <a:schemeClr val="bg2"/>
              </a:solidFill>
            </a:endParaRPr>
          </a:p>
          <a:p>
            <a:pPr>
              <a:lnSpc>
                <a:spcPct val="90000"/>
              </a:lnSpc>
            </a:pPr>
            <a:r>
              <a:rPr lang="en-GB" sz="2800" dirty="0">
                <a:solidFill>
                  <a:schemeClr val="bg2"/>
                </a:solidFill>
              </a:rPr>
              <a:t>Square Root Transformation (</a:t>
            </a:r>
            <a:r>
              <a:rPr lang="en-GB" sz="2800" dirty="0">
                <a:solidFill>
                  <a:schemeClr val="bg2"/>
                </a:solidFill>
                <a:cs typeface="Arial" charset="0"/>
              </a:rPr>
              <a:t>√</a:t>
            </a:r>
            <a:r>
              <a:rPr lang="en-GB" sz="2800" dirty="0">
                <a:solidFill>
                  <a:schemeClr val="bg2"/>
                </a:solidFill>
              </a:rPr>
              <a:t>X</a:t>
            </a:r>
            <a:r>
              <a:rPr lang="en-GB" sz="2800" baseline="-25000" dirty="0">
                <a:solidFill>
                  <a:schemeClr val="bg2"/>
                </a:solidFill>
              </a:rPr>
              <a:t>i</a:t>
            </a:r>
            <a:r>
              <a:rPr lang="en-GB" sz="2800" dirty="0">
                <a:solidFill>
                  <a:schemeClr val="bg2"/>
                </a:solidFill>
              </a:rPr>
              <a:t>):</a:t>
            </a:r>
          </a:p>
          <a:p>
            <a:pPr lvl="1">
              <a:lnSpc>
                <a:spcPct val="90000"/>
              </a:lnSpc>
            </a:pPr>
            <a:r>
              <a:rPr lang="en-GB" sz="2400" dirty="0">
                <a:solidFill>
                  <a:schemeClr val="bg2"/>
                </a:solidFill>
              </a:rPr>
              <a:t>Also reduces positive skew. Can also be useful for stabilizing variance</a:t>
            </a:r>
            <a:r>
              <a:rPr lang="en-GB" sz="2400" dirty="0" smtClean="0">
                <a:solidFill>
                  <a:schemeClr val="bg2"/>
                </a:solidFill>
              </a:rPr>
              <a:t>.</a:t>
            </a:r>
          </a:p>
          <a:p>
            <a:pPr lvl="1">
              <a:lnSpc>
                <a:spcPct val="90000"/>
              </a:lnSpc>
            </a:pPr>
            <a:endParaRPr lang="en-GB" sz="2400" dirty="0">
              <a:solidFill>
                <a:schemeClr val="bg2"/>
              </a:solidFill>
            </a:endParaRPr>
          </a:p>
          <a:p>
            <a:pPr>
              <a:lnSpc>
                <a:spcPct val="90000"/>
              </a:lnSpc>
            </a:pPr>
            <a:r>
              <a:rPr lang="en-GB" sz="2800" dirty="0">
                <a:solidFill>
                  <a:schemeClr val="bg2"/>
                </a:solidFill>
              </a:rPr>
              <a:t>Reciprocal Transformation (1/ X</a:t>
            </a:r>
            <a:r>
              <a:rPr lang="en-GB" sz="2800" baseline="-25000" dirty="0">
                <a:solidFill>
                  <a:schemeClr val="bg2"/>
                </a:solidFill>
              </a:rPr>
              <a:t>i</a:t>
            </a:r>
            <a:r>
              <a:rPr lang="en-GB" sz="2800" dirty="0">
                <a:solidFill>
                  <a:schemeClr val="bg2"/>
                </a:solidFill>
              </a:rPr>
              <a:t>):</a:t>
            </a:r>
          </a:p>
          <a:p>
            <a:pPr lvl="1">
              <a:lnSpc>
                <a:spcPct val="90000"/>
              </a:lnSpc>
            </a:pPr>
            <a:r>
              <a:rPr lang="en-GB" sz="2400" dirty="0">
                <a:solidFill>
                  <a:schemeClr val="bg2"/>
                </a:solidFill>
              </a:rPr>
              <a:t>Dividing 1 by each score also reduces the impact of large scores. This transformation reverses the scores, you can avoid this by reversing the scores before the transformation, 1/(</a:t>
            </a:r>
            <a:r>
              <a:rPr lang="en-GB" sz="2400" dirty="0" err="1">
                <a:solidFill>
                  <a:schemeClr val="bg2"/>
                </a:solidFill>
              </a:rPr>
              <a:t>X</a:t>
            </a:r>
            <a:r>
              <a:rPr lang="en-GB" sz="2400" baseline="-25000" dirty="0" err="1">
                <a:solidFill>
                  <a:schemeClr val="bg2"/>
                </a:solidFill>
              </a:rPr>
              <a:t>Highest</a:t>
            </a:r>
            <a:r>
              <a:rPr lang="en-GB" sz="2400" dirty="0">
                <a:solidFill>
                  <a:schemeClr val="bg2"/>
                </a:solidFill>
              </a:rPr>
              <a:t> – X</a:t>
            </a:r>
            <a:r>
              <a:rPr lang="en-GB" sz="2400" baseline="-25000" dirty="0">
                <a:solidFill>
                  <a:schemeClr val="bg2"/>
                </a:solidFill>
              </a:rPr>
              <a:t>i</a:t>
            </a:r>
            <a:r>
              <a:rPr lang="en-GB" sz="2400" dirty="0">
                <a:solidFill>
                  <a:schemeClr val="bg2"/>
                </a:solidFill>
              </a:rPr>
              <a:t>).</a:t>
            </a:r>
          </a:p>
          <a:p>
            <a:pPr lvl="1">
              <a:lnSpc>
                <a:spcPct val="90000"/>
              </a:lnSpc>
            </a:pPr>
            <a:endParaRPr lang="en-US" sz="2400" dirty="0">
              <a:solidFill>
                <a:schemeClr val="bg2"/>
              </a:solidFill>
            </a:endParaRPr>
          </a:p>
        </p:txBody>
      </p:sp>
      <p:sp>
        <p:nvSpPr>
          <p:cNvPr id="4" name="Date Placeholder 3"/>
          <p:cNvSpPr>
            <a:spLocks noGrp="1"/>
          </p:cNvSpPr>
          <p:nvPr>
            <p:ph type="dt" sz="half" idx="10"/>
          </p:nvPr>
        </p:nvSpPr>
        <p:spPr>
          <a:xfrm>
            <a:off x="1524000" y="6357939"/>
            <a:ext cx="857250" cy="365125"/>
          </a:xfrm>
          <a:prstGeom prst="rect">
            <a:avLst/>
          </a:prstGeom>
        </p:spPr>
        <p:txBody>
          <a:bodyPr/>
          <a:lstStyle/>
          <a:p>
            <a:r>
              <a:rPr lang="en-US"/>
              <a:t>Slide </a:t>
            </a:r>
            <a:fld id="{C74BE45D-779C-4C87-8B7A-0CE79983D47F}" type="slidenum">
              <a:rPr lang="en-US"/>
              <a:pPr/>
              <a:t>29</a:t>
            </a:fld>
            <a:endParaRPr 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23906"/>
                                        </p:tgtEl>
                                        <p:attrNameLst>
                                          <p:attrName>style.visibility</p:attrName>
                                        </p:attrNameLst>
                                      </p:cBhvr>
                                      <p:to>
                                        <p:strVal val="visible"/>
                                      </p:to>
                                    </p:set>
                                    <p:animEffect transition="in" filter="dissolve">
                                      <p:cBhvr>
                                        <p:cTn id="7" dur="500"/>
                                        <p:tgtEl>
                                          <p:spTgt spid="12390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3908">
                                            <p:txEl>
                                              <p:pRg st="0" end="0"/>
                                            </p:txEl>
                                          </p:spTgt>
                                        </p:tgtEl>
                                        <p:attrNameLst>
                                          <p:attrName>style.visibility</p:attrName>
                                        </p:attrNameLst>
                                      </p:cBhvr>
                                      <p:to>
                                        <p:strVal val="visible"/>
                                      </p:to>
                                    </p:set>
                                    <p:animEffect transition="in" filter="dissolve">
                                      <p:cBhvr>
                                        <p:cTn id="12" dur="500"/>
                                        <p:tgtEl>
                                          <p:spTgt spid="123908">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23908">
                                            <p:txEl>
                                              <p:pRg st="1" end="1"/>
                                            </p:txEl>
                                          </p:spTgt>
                                        </p:tgtEl>
                                        <p:attrNameLst>
                                          <p:attrName>style.visibility</p:attrName>
                                        </p:attrNameLst>
                                      </p:cBhvr>
                                      <p:to>
                                        <p:strVal val="visible"/>
                                      </p:to>
                                    </p:set>
                                    <p:animEffect transition="in" filter="dissolve">
                                      <p:cBhvr>
                                        <p:cTn id="15" dur="500"/>
                                        <p:tgtEl>
                                          <p:spTgt spid="123908">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23908">
                                            <p:txEl>
                                              <p:pRg st="3" end="3"/>
                                            </p:txEl>
                                          </p:spTgt>
                                        </p:tgtEl>
                                        <p:attrNameLst>
                                          <p:attrName>style.visibility</p:attrName>
                                        </p:attrNameLst>
                                      </p:cBhvr>
                                      <p:to>
                                        <p:strVal val="visible"/>
                                      </p:to>
                                    </p:set>
                                    <p:animEffect transition="in" filter="dissolve">
                                      <p:cBhvr>
                                        <p:cTn id="20" dur="500"/>
                                        <p:tgtEl>
                                          <p:spTgt spid="123908">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23908">
                                            <p:txEl>
                                              <p:pRg st="4" end="4"/>
                                            </p:txEl>
                                          </p:spTgt>
                                        </p:tgtEl>
                                        <p:attrNameLst>
                                          <p:attrName>style.visibility</p:attrName>
                                        </p:attrNameLst>
                                      </p:cBhvr>
                                      <p:to>
                                        <p:strVal val="visible"/>
                                      </p:to>
                                    </p:set>
                                    <p:animEffect transition="in" filter="dissolve">
                                      <p:cBhvr>
                                        <p:cTn id="23" dur="500"/>
                                        <p:tgtEl>
                                          <p:spTgt spid="123908">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23908">
                                            <p:txEl>
                                              <p:pRg st="6" end="6"/>
                                            </p:txEl>
                                          </p:spTgt>
                                        </p:tgtEl>
                                        <p:attrNameLst>
                                          <p:attrName>style.visibility</p:attrName>
                                        </p:attrNameLst>
                                      </p:cBhvr>
                                      <p:to>
                                        <p:strVal val="visible"/>
                                      </p:to>
                                    </p:set>
                                    <p:animEffect transition="in" filter="dissolve">
                                      <p:cBhvr>
                                        <p:cTn id="28" dur="500"/>
                                        <p:tgtEl>
                                          <p:spTgt spid="123908">
                                            <p:txEl>
                                              <p:pRg st="6" end="6"/>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23908">
                                            <p:txEl>
                                              <p:pRg st="7" end="7"/>
                                            </p:txEl>
                                          </p:spTgt>
                                        </p:tgtEl>
                                        <p:attrNameLst>
                                          <p:attrName>style.visibility</p:attrName>
                                        </p:attrNameLst>
                                      </p:cBhvr>
                                      <p:to>
                                        <p:strVal val="visible"/>
                                      </p:to>
                                    </p:set>
                                    <p:animEffect transition="in" filter="dissolve">
                                      <p:cBhvr>
                                        <p:cTn id="31" dur="500"/>
                                        <p:tgtEl>
                                          <p:spTgt spid="12390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6" grpId="0" autoUpdateAnimBg="0"/>
      <p:bldP spid="123908"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bg2"/>
                </a:solidFill>
              </a:rPr>
              <a:t>Assumptions</a:t>
            </a:r>
            <a:endParaRPr lang="en-GB" dirty="0">
              <a:solidFill>
                <a:schemeClr val="bg2"/>
              </a:solidFill>
            </a:endParaRPr>
          </a:p>
        </p:txBody>
      </p:sp>
      <p:sp>
        <p:nvSpPr>
          <p:cNvPr id="3" name="Content Placeholder 2"/>
          <p:cNvSpPr>
            <a:spLocks noGrp="1"/>
          </p:cNvSpPr>
          <p:nvPr>
            <p:ph sz="quarter" idx="1"/>
          </p:nvPr>
        </p:nvSpPr>
        <p:spPr/>
        <p:txBody>
          <a:bodyPr>
            <a:normAutofit/>
          </a:bodyPr>
          <a:lstStyle/>
          <a:p>
            <a:r>
              <a:rPr lang="en-GB" dirty="0" smtClean="0">
                <a:solidFill>
                  <a:schemeClr val="bg2"/>
                </a:solidFill>
              </a:rPr>
              <a:t>Parametric statistical tests based on the normal distribution assume:</a:t>
            </a:r>
          </a:p>
          <a:p>
            <a:pPr lvl="1"/>
            <a:r>
              <a:rPr lang="en-GB" dirty="0" smtClean="0">
                <a:solidFill>
                  <a:schemeClr val="bg2"/>
                </a:solidFill>
              </a:rPr>
              <a:t>Linearity</a:t>
            </a:r>
          </a:p>
          <a:p>
            <a:pPr lvl="1"/>
            <a:r>
              <a:rPr lang="en-GB" dirty="0" smtClean="0">
                <a:solidFill>
                  <a:schemeClr val="bg2"/>
                </a:solidFill>
              </a:rPr>
              <a:t>Normality</a:t>
            </a:r>
          </a:p>
          <a:p>
            <a:pPr lvl="1"/>
            <a:r>
              <a:rPr lang="en-GB" dirty="0" smtClean="0">
                <a:solidFill>
                  <a:schemeClr val="bg2"/>
                </a:solidFill>
              </a:rPr>
              <a:t>Homogeneity of Variance (</a:t>
            </a:r>
            <a:r>
              <a:rPr lang="en-GB" dirty="0" err="1" smtClean="0">
                <a:solidFill>
                  <a:schemeClr val="bg2"/>
                </a:solidFill>
              </a:rPr>
              <a:t>Homoskedasticity</a:t>
            </a:r>
            <a:r>
              <a:rPr lang="en-GB" dirty="0" smtClean="0">
                <a:solidFill>
                  <a:schemeClr val="bg2"/>
                </a:solidFill>
              </a:rPr>
              <a:t>)</a:t>
            </a:r>
          </a:p>
          <a:p>
            <a:pPr lvl="1"/>
            <a:r>
              <a:rPr lang="en-GB" dirty="0" smtClean="0">
                <a:solidFill>
                  <a:schemeClr val="bg2"/>
                </a:solidFill>
              </a:rPr>
              <a:t>Independence of Observations</a:t>
            </a:r>
            <a:endParaRPr lang="en-GB" dirty="0">
              <a:solidFill>
                <a:schemeClr val="bg2"/>
              </a:solidFill>
            </a:endParaRPr>
          </a:p>
        </p:txBody>
      </p:sp>
    </p:spTree>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6372" name="Rectangle 4"/>
          <p:cNvSpPr>
            <a:spLocks noGrp="1" noChangeArrowheads="1"/>
          </p:cNvSpPr>
          <p:nvPr>
            <p:ph type="title"/>
          </p:nvPr>
        </p:nvSpPr>
        <p:spPr/>
        <p:txBody>
          <a:bodyPr/>
          <a:lstStyle/>
          <a:p>
            <a:r>
              <a:rPr lang="en-GB" dirty="0">
                <a:solidFill>
                  <a:schemeClr val="bg2"/>
                </a:solidFill>
              </a:rPr>
              <a:t>Log Transformation</a:t>
            </a:r>
            <a:endParaRPr lang="en-US" dirty="0">
              <a:solidFill>
                <a:schemeClr val="bg2"/>
              </a:solidFill>
            </a:endParaRPr>
          </a:p>
        </p:txBody>
      </p:sp>
      <p:sp>
        <p:nvSpPr>
          <p:cNvPr id="7" name="Date Placeholder 4"/>
          <p:cNvSpPr>
            <a:spLocks noGrp="1"/>
          </p:cNvSpPr>
          <p:nvPr>
            <p:ph type="dt" sz="half" idx="10"/>
          </p:nvPr>
        </p:nvSpPr>
        <p:spPr>
          <a:xfrm>
            <a:off x="1524000" y="6357939"/>
            <a:ext cx="857250" cy="365125"/>
          </a:xfrm>
          <a:prstGeom prst="rect">
            <a:avLst/>
          </a:prstGeom>
        </p:spPr>
        <p:txBody>
          <a:bodyPr/>
          <a:lstStyle/>
          <a:p>
            <a:r>
              <a:rPr lang="en-US"/>
              <a:t>Slide </a:t>
            </a:r>
            <a:fld id="{485B5ED2-744B-4B86-99F2-7387A6F6891E}" type="slidenum">
              <a:rPr lang="en-US"/>
              <a:pPr/>
              <a:t>30</a:t>
            </a:fld>
            <a:endParaRPr lang="en-US"/>
          </a:p>
        </p:txBody>
      </p:sp>
      <p:sp>
        <p:nvSpPr>
          <p:cNvPr id="186377" name="Text Box 9"/>
          <p:cNvSpPr txBox="1">
            <a:spLocks noChangeArrowheads="1"/>
          </p:cNvSpPr>
          <p:nvPr/>
        </p:nvSpPr>
        <p:spPr bwMode="auto">
          <a:xfrm>
            <a:off x="1947653" y="5753510"/>
            <a:ext cx="2844800" cy="366713"/>
          </a:xfrm>
          <a:prstGeom prst="rect">
            <a:avLst/>
          </a:prstGeom>
          <a:noFill/>
          <a:ln w="9525">
            <a:noFill/>
            <a:miter lim="800000"/>
            <a:headEnd/>
            <a:tailEnd/>
          </a:ln>
          <a:effectLst/>
        </p:spPr>
        <p:txBody>
          <a:bodyPr>
            <a:spAutoFit/>
          </a:bodyPr>
          <a:lstStyle/>
          <a:p>
            <a:pPr algn="ctr"/>
            <a:r>
              <a:rPr lang="en-GB" dirty="0">
                <a:solidFill>
                  <a:schemeClr val="bg2"/>
                </a:solidFill>
              </a:rPr>
              <a:t>Before</a:t>
            </a:r>
            <a:endParaRPr lang="en-US" dirty="0">
              <a:solidFill>
                <a:schemeClr val="bg2"/>
              </a:solidFill>
            </a:endParaRPr>
          </a:p>
        </p:txBody>
      </p:sp>
      <p:sp>
        <p:nvSpPr>
          <p:cNvPr id="186378" name="Text Box 10"/>
          <p:cNvSpPr txBox="1">
            <a:spLocks noChangeArrowheads="1"/>
          </p:cNvSpPr>
          <p:nvPr/>
        </p:nvSpPr>
        <p:spPr bwMode="auto">
          <a:xfrm>
            <a:off x="6744072" y="5753509"/>
            <a:ext cx="2844800" cy="366713"/>
          </a:xfrm>
          <a:prstGeom prst="rect">
            <a:avLst/>
          </a:prstGeom>
          <a:noFill/>
          <a:ln w="9525">
            <a:noFill/>
            <a:miter lim="800000"/>
            <a:headEnd/>
            <a:tailEnd/>
          </a:ln>
          <a:effectLst/>
        </p:spPr>
        <p:txBody>
          <a:bodyPr>
            <a:spAutoFit/>
          </a:bodyPr>
          <a:lstStyle/>
          <a:p>
            <a:pPr algn="ctr"/>
            <a:r>
              <a:rPr lang="en-GB" dirty="0">
                <a:solidFill>
                  <a:schemeClr val="bg2"/>
                </a:solidFill>
              </a:rPr>
              <a:t>After</a:t>
            </a:r>
            <a:endParaRPr lang="en-US" dirty="0">
              <a:solidFill>
                <a:schemeClr val="bg2"/>
              </a:solidFill>
            </a:endParaRPr>
          </a:p>
        </p:txBody>
      </p:sp>
      <p:pic>
        <p:nvPicPr>
          <p:cNvPr id="11" name="Picture 10"/>
          <p:cNvPicPr>
            <a:picLocks noChangeAspect="1"/>
          </p:cNvPicPr>
          <p:nvPr/>
        </p:nvPicPr>
        <p:blipFill>
          <a:blip r:embed="rId2"/>
          <a:srcRect/>
          <a:stretch>
            <a:fillRect/>
          </a:stretch>
        </p:blipFill>
        <p:spPr bwMode="auto">
          <a:xfrm>
            <a:off x="5973917" y="2027881"/>
            <a:ext cx="4385110" cy="3521376"/>
          </a:xfrm>
          <a:prstGeom prst="rect">
            <a:avLst/>
          </a:prstGeom>
          <a:noFill/>
          <a:ln w="9525">
            <a:noFill/>
            <a:miter lim="800000"/>
            <a:headEnd/>
            <a:tailEnd/>
          </a:ln>
        </p:spPr>
      </p:pic>
      <p:pic>
        <p:nvPicPr>
          <p:cNvPr id="10" name="Picture 9"/>
          <p:cNvPicPr>
            <a:picLocks noChangeAspect="1"/>
          </p:cNvPicPr>
          <p:nvPr/>
        </p:nvPicPr>
        <p:blipFill>
          <a:blip r:embed="rId3" cstate="print"/>
          <a:srcRect/>
          <a:stretch>
            <a:fillRect/>
          </a:stretch>
        </p:blipFill>
        <p:spPr bwMode="auto">
          <a:xfrm>
            <a:off x="1164210" y="2027881"/>
            <a:ext cx="4411686" cy="3521376"/>
          </a:xfrm>
          <a:prstGeom prst="rect">
            <a:avLst/>
          </a:prstGeom>
          <a:noFill/>
          <a:ln w="9525">
            <a:noFill/>
            <a:miter lim="800000"/>
            <a:headEnd/>
            <a:tailEnd/>
          </a:ln>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86372"/>
                                        </p:tgtEl>
                                        <p:attrNameLst>
                                          <p:attrName>style.visibility</p:attrName>
                                        </p:attrNameLst>
                                      </p:cBhvr>
                                      <p:to>
                                        <p:strVal val="visible"/>
                                      </p:to>
                                    </p:set>
                                    <p:animEffect transition="in" filter="dissolve">
                                      <p:cBhvr>
                                        <p:cTn id="7" dur="500"/>
                                        <p:tgtEl>
                                          <p:spTgt spid="18637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86377"/>
                                        </p:tgtEl>
                                        <p:attrNameLst>
                                          <p:attrName>style.visibility</p:attrName>
                                        </p:attrNameLst>
                                      </p:cBhvr>
                                      <p:to>
                                        <p:strVal val="visible"/>
                                      </p:to>
                                    </p:set>
                                    <p:animEffect transition="in" filter="dissolve">
                                      <p:cBhvr>
                                        <p:cTn id="11" dur="500"/>
                                        <p:tgtEl>
                                          <p:spTgt spid="186377"/>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86378"/>
                                        </p:tgtEl>
                                        <p:attrNameLst>
                                          <p:attrName>style.visibility</p:attrName>
                                        </p:attrNameLst>
                                      </p:cBhvr>
                                      <p:to>
                                        <p:strVal val="visible"/>
                                      </p:to>
                                    </p:set>
                                    <p:animEffect transition="in" filter="dissolve">
                                      <p:cBhvr>
                                        <p:cTn id="16" dur="500"/>
                                        <p:tgtEl>
                                          <p:spTgt spid="1863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2" grpId="0"/>
      <p:bldP spid="186377" grpId="0"/>
      <p:bldP spid="186378"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p:txBody>
          <a:bodyPr/>
          <a:lstStyle/>
          <a:p>
            <a:r>
              <a:rPr lang="en-GB" sz="4000" dirty="0">
                <a:solidFill>
                  <a:schemeClr val="bg2"/>
                </a:solidFill>
              </a:rPr>
              <a:t>Square Root Transformation</a:t>
            </a:r>
            <a:endParaRPr lang="en-US" sz="4000" dirty="0">
              <a:solidFill>
                <a:schemeClr val="bg2"/>
              </a:solidFill>
            </a:endParaRPr>
          </a:p>
        </p:txBody>
      </p:sp>
      <p:sp>
        <p:nvSpPr>
          <p:cNvPr id="7" name="Date Placeholder 4"/>
          <p:cNvSpPr>
            <a:spLocks noGrp="1"/>
          </p:cNvSpPr>
          <p:nvPr>
            <p:ph type="dt" sz="half" idx="10"/>
          </p:nvPr>
        </p:nvSpPr>
        <p:spPr>
          <a:xfrm>
            <a:off x="1524000" y="6357939"/>
            <a:ext cx="857250" cy="365125"/>
          </a:xfrm>
          <a:prstGeom prst="rect">
            <a:avLst/>
          </a:prstGeom>
        </p:spPr>
        <p:txBody>
          <a:bodyPr/>
          <a:lstStyle/>
          <a:p>
            <a:r>
              <a:rPr lang="en-US"/>
              <a:t>Slide </a:t>
            </a:r>
            <a:fld id="{4E323473-C081-4AE1-B866-1EEDCCF4D87D}" type="slidenum">
              <a:rPr lang="en-US"/>
              <a:pPr/>
              <a:t>31</a:t>
            </a:fld>
            <a:endParaRPr lang="en-US"/>
          </a:p>
        </p:txBody>
      </p:sp>
      <p:sp>
        <p:nvSpPr>
          <p:cNvPr id="189445" name="Text Box 5"/>
          <p:cNvSpPr txBox="1">
            <a:spLocks noChangeArrowheads="1"/>
          </p:cNvSpPr>
          <p:nvPr/>
        </p:nvSpPr>
        <p:spPr bwMode="auto">
          <a:xfrm>
            <a:off x="2295793" y="5756421"/>
            <a:ext cx="2844800" cy="366713"/>
          </a:xfrm>
          <a:prstGeom prst="rect">
            <a:avLst/>
          </a:prstGeom>
          <a:noFill/>
          <a:ln w="9525">
            <a:noFill/>
            <a:miter lim="800000"/>
            <a:headEnd/>
            <a:tailEnd/>
          </a:ln>
          <a:effectLst/>
        </p:spPr>
        <p:txBody>
          <a:bodyPr>
            <a:spAutoFit/>
          </a:bodyPr>
          <a:lstStyle/>
          <a:p>
            <a:pPr algn="ctr"/>
            <a:r>
              <a:rPr lang="en-GB" dirty="0">
                <a:solidFill>
                  <a:schemeClr val="bg2"/>
                </a:solidFill>
              </a:rPr>
              <a:t>Before</a:t>
            </a:r>
            <a:endParaRPr lang="en-US" dirty="0">
              <a:solidFill>
                <a:schemeClr val="bg2"/>
              </a:solidFill>
            </a:endParaRPr>
          </a:p>
        </p:txBody>
      </p:sp>
      <p:sp>
        <p:nvSpPr>
          <p:cNvPr id="189446" name="Text Box 6"/>
          <p:cNvSpPr txBox="1">
            <a:spLocks noChangeArrowheads="1"/>
          </p:cNvSpPr>
          <p:nvPr/>
        </p:nvSpPr>
        <p:spPr bwMode="auto">
          <a:xfrm>
            <a:off x="7433980" y="5733718"/>
            <a:ext cx="2844800" cy="366713"/>
          </a:xfrm>
          <a:prstGeom prst="rect">
            <a:avLst/>
          </a:prstGeom>
          <a:noFill/>
          <a:ln w="9525">
            <a:noFill/>
            <a:miter lim="800000"/>
            <a:headEnd/>
            <a:tailEnd/>
          </a:ln>
          <a:effectLst/>
        </p:spPr>
        <p:txBody>
          <a:bodyPr>
            <a:spAutoFit/>
          </a:bodyPr>
          <a:lstStyle/>
          <a:p>
            <a:pPr algn="ctr"/>
            <a:r>
              <a:rPr lang="en-GB" dirty="0">
                <a:solidFill>
                  <a:schemeClr val="bg2"/>
                </a:solidFill>
              </a:rPr>
              <a:t>After</a:t>
            </a:r>
            <a:endParaRPr lang="en-US" dirty="0">
              <a:solidFill>
                <a:schemeClr val="bg2"/>
              </a:solidFill>
            </a:endParaRPr>
          </a:p>
        </p:txBody>
      </p:sp>
      <p:pic>
        <p:nvPicPr>
          <p:cNvPr id="11" name="Picture 10"/>
          <p:cNvPicPr>
            <a:picLocks noChangeAspect="1"/>
          </p:cNvPicPr>
          <p:nvPr/>
        </p:nvPicPr>
        <p:blipFill>
          <a:blip r:embed="rId2"/>
          <a:srcRect/>
          <a:stretch>
            <a:fillRect/>
          </a:stretch>
        </p:blipFill>
        <p:spPr bwMode="auto">
          <a:xfrm>
            <a:off x="6672064" y="2021154"/>
            <a:ext cx="4368632" cy="3500462"/>
          </a:xfrm>
          <a:prstGeom prst="rect">
            <a:avLst/>
          </a:prstGeom>
          <a:noFill/>
          <a:ln w="9525">
            <a:noFill/>
            <a:miter lim="800000"/>
            <a:headEnd/>
            <a:tailEnd/>
          </a:ln>
        </p:spPr>
      </p:pic>
      <p:pic>
        <p:nvPicPr>
          <p:cNvPr id="9" name="Picture 8"/>
          <p:cNvPicPr>
            <a:picLocks noChangeAspect="1"/>
          </p:cNvPicPr>
          <p:nvPr/>
        </p:nvPicPr>
        <p:blipFill>
          <a:blip r:embed="rId3" cstate="print"/>
          <a:srcRect/>
          <a:stretch>
            <a:fillRect/>
          </a:stretch>
        </p:blipFill>
        <p:spPr bwMode="auto">
          <a:xfrm>
            <a:off x="1512350" y="2000240"/>
            <a:ext cx="4411686" cy="3521376"/>
          </a:xfrm>
          <a:prstGeom prst="rect">
            <a:avLst/>
          </a:prstGeom>
          <a:noFill/>
          <a:ln w="9525">
            <a:noFill/>
            <a:miter lim="800000"/>
            <a:headEnd/>
            <a:tailEnd/>
          </a:ln>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89442"/>
                                        </p:tgtEl>
                                        <p:attrNameLst>
                                          <p:attrName>style.visibility</p:attrName>
                                        </p:attrNameLst>
                                      </p:cBhvr>
                                      <p:to>
                                        <p:strVal val="visible"/>
                                      </p:to>
                                    </p:set>
                                    <p:animEffect transition="in" filter="dissolve">
                                      <p:cBhvr>
                                        <p:cTn id="7" dur="500"/>
                                        <p:tgtEl>
                                          <p:spTgt spid="18944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89445"/>
                                        </p:tgtEl>
                                        <p:attrNameLst>
                                          <p:attrName>style.visibility</p:attrName>
                                        </p:attrNameLst>
                                      </p:cBhvr>
                                      <p:to>
                                        <p:strVal val="visible"/>
                                      </p:to>
                                    </p:set>
                                    <p:animEffect transition="in" filter="dissolve">
                                      <p:cBhvr>
                                        <p:cTn id="11" dur="500"/>
                                        <p:tgtEl>
                                          <p:spTgt spid="189445"/>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89446"/>
                                        </p:tgtEl>
                                        <p:attrNameLst>
                                          <p:attrName>style.visibility</p:attrName>
                                        </p:attrNameLst>
                                      </p:cBhvr>
                                      <p:to>
                                        <p:strVal val="visible"/>
                                      </p:to>
                                    </p:set>
                                    <p:animEffect transition="in" filter="dissolve">
                                      <p:cBhvr>
                                        <p:cTn id="16" dur="500"/>
                                        <p:tgtEl>
                                          <p:spTgt spid="1894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2" grpId="0"/>
      <p:bldP spid="189445" grpId="0"/>
      <p:bldP spid="189446"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en-GB" dirty="0">
                <a:solidFill>
                  <a:schemeClr val="bg2"/>
                </a:solidFill>
              </a:rPr>
              <a:t>Reciprocal Transformation</a:t>
            </a:r>
            <a:endParaRPr lang="en-US" dirty="0">
              <a:solidFill>
                <a:schemeClr val="bg2"/>
              </a:solidFill>
            </a:endParaRPr>
          </a:p>
        </p:txBody>
      </p:sp>
      <p:sp>
        <p:nvSpPr>
          <p:cNvPr id="7" name="Date Placeholder 4"/>
          <p:cNvSpPr>
            <a:spLocks noGrp="1"/>
          </p:cNvSpPr>
          <p:nvPr>
            <p:ph type="dt" sz="half" idx="10"/>
          </p:nvPr>
        </p:nvSpPr>
        <p:spPr>
          <a:xfrm>
            <a:off x="1524000" y="6357939"/>
            <a:ext cx="857250" cy="365125"/>
          </a:xfrm>
          <a:prstGeom prst="rect">
            <a:avLst/>
          </a:prstGeom>
        </p:spPr>
        <p:txBody>
          <a:bodyPr/>
          <a:lstStyle/>
          <a:p>
            <a:r>
              <a:rPr lang="en-US"/>
              <a:t>Slide </a:t>
            </a:r>
            <a:fld id="{02AB4938-684F-45C2-A4C5-252CD96CA04E}" type="slidenum">
              <a:rPr lang="en-US"/>
              <a:pPr/>
              <a:t>32</a:t>
            </a:fld>
            <a:endParaRPr lang="en-US"/>
          </a:p>
        </p:txBody>
      </p:sp>
      <p:sp>
        <p:nvSpPr>
          <p:cNvPr id="190468" name="Text Box 4"/>
          <p:cNvSpPr txBox="1">
            <a:spLocks noChangeArrowheads="1"/>
          </p:cNvSpPr>
          <p:nvPr/>
        </p:nvSpPr>
        <p:spPr bwMode="auto">
          <a:xfrm>
            <a:off x="2126915" y="5733255"/>
            <a:ext cx="2844800" cy="366713"/>
          </a:xfrm>
          <a:prstGeom prst="rect">
            <a:avLst/>
          </a:prstGeom>
          <a:noFill/>
          <a:ln w="9525">
            <a:noFill/>
            <a:miter lim="800000"/>
            <a:headEnd/>
            <a:tailEnd/>
          </a:ln>
          <a:effectLst/>
        </p:spPr>
        <p:txBody>
          <a:bodyPr>
            <a:spAutoFit/>
          </a:bodyPr>
          <a:lstStyle/>
          <a:p>
            <a:pPr algn="ctr"/>
            <a:r>
              <a:rPr lang="en-GB" dirty="0">
                <a:solidFill>
                  <a:schemeClr val="bg2"/>
                </a:solidFill>
              </a:rPr>
              <a:t>Before</a:t>
            </a:r>
            <a:endParaRPr lang="en-US" dirty="0">
              <a:solidFill>
                <a:schemeClr val="bg2"/>
              </a:solidFill>
            </a:endParaRPr>
          </a:p>
        </p:txBody>
      </p:sp>
      <p:sp>
        <p:nvSpPr>
          <p:cNvPr id="190469" name="Text Box 5"/>
          <p:cNvSpPr txBox="1">
            <a:spLocks noChangeArrowheads="1"/>
          </p:cNvSpPr>
          <p:nvPr/>
        </p:nvSpPr>
        <p:spPr bwMode="auto">
          <a:xfrm>
            <a:off x="7899316" y="5733256"/>
            <a:ext cx="2844800" cy="366713"/>
          </a:xfrm>
          <a:prstGeom prst="rect">
            <a:avLst/>
          </a:prstGeom>
          <a:noFill/>
          <a:ln w="9525">
            <a:noFill/>
            <a:miter lim="800000"/>
            <a:headEnd/>
            <a:tailEnd/>
          </a:ln>
          <a:effectLst/>
        </p:spPr>
        <p:txBody>
          <a:bodyPr>
            <a:spAutoFit/>
          </a:bodyPr>
          <a:lstStyle/>
          <a:p>
            <a:pPr algn="ctr"/>
            <a:r>
              <a:rPr lang="en-GB" dirty="0">
                <a:solidFill>
                  <a:schemeClr val="bg2"/>
                </a:solidFill>
              </a:rPr>
              <a:t>After</a:t>
            </a:r>
            <a:endParaRPr lang="en-US" dirty="0">
              <a:solidFill>
                <a:schemeClr val="bg2"/>
              </a:solidFill>
            </a:endParaRPr>
          </a:p>
        </p:txBody>
      </p:sp>
      <p:pic>
        <p:nvPicPr>
          <p:cNvPr id="12" name="Picture 11"/>
          <p:cNvPicPr>
            <a:picLocks noChangeAspect="1"/>
          </p:cNvPicPr>
          <p:nvPr/>
        </p:nvPicPr>
        <p:blipFill>
          <a:blip r:embed="rId2"/>
          <a:srcRect/>
          <a:stretch>
            <a:fillRect/>
          </a:stretch>
        </p:blipFill>
        <p:spPr bwMode="auto">
          <a:xfrm>
            <a:off x="7137400" y="2016194"/>
            <a:ext cx="4368632" cy="3500462"/>
          </a:xfrm>
          <a:prstGeom prst="rect">
            <a:avLst/>
          </a:prstGeom>
          <a:noFill/>
          <a:ln w="9525">
            <a:noFill/>
            <a:miter lim="800000"/>
            <a:headEnd/>
            <a:tailEnd/>
          </a:ln>
        </p:spPr>
      </p:pic>
      <p:pic>
        <p:nvPicPr>
          <p:cNvPr id="11" name="Picture 10"/>
          <p:cNvPicPr>
            <a:picLocks noChangeAspect="1"/>
          </p:cNvPicPr>
          <p:nvPr/>
        </p:nvPicPr>
        <p:blipFill>
          <a:blip r:embed="rId3" cstate="print"/>
          <a:srcRect/>
          <a:stretch>
            <a:fillRect/>
          </a:stretch>
        </p:blipFill>
        <p:spPr bwMode="auto">
          <a:xfrm>
            <a:off x="1343472" y="2019533"/>
            <a:ext cx="4411686" cy="3521376"/>
          </a:xfrm>
          <a:prstGeom prst="rect">
            <a:avLst/>
          </a:prstGeom>
          <a:noFill/>
          <a:ln w="9525">
            <a:noFill/>
            <a:miter lim="800000"/>
            <a:headEnd/>
            <a:tailEnd/>
          </a:ln>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90466"/>
                                        </p:tgtEl>
                                        <p:attrNameLst>
                                          <p:attrName>style.visibility</p:attrName>
                                        </p:attrNameLst>
                                      </p:cBhvr>
                                      <p:to>
                                        <p:strVal val="visible"/>
                                      </p:to>
                                    </p:set>
                                    <p:animEffect transition="in" filter="dissolve">
                                      <p:cBhvr>
                                        <p:cTn id="7" dur="500"/>
                                        <p:tgtEl>
                                          <p:spTgt spid="190466"/>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90468"/>
                                        </p:tgtEl>
                                        <p:attrNameLst>
                                          <p:attrName>style.visibility</p:attrName>
                                        </p:attrNameLst>
                                      </p:cBhvr>
                                      <p:to>
                                        <p:strVal val="visible"/>
                                      </p:to>
                                    </p:set>
                                    <p:animEffect transition="in" filter="dissolve">
                                      <p:cBhvr>
                                        <p:cTn id="11" dur="500"/>
                                        <p:tgtEl>
                                          <p:spTgt spid="19046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90469"/>
                                        </p:tgtEl>
                                        <p:attrNameLst>
                                          <p:attrName>style.visibility</p:attrName>
                                        </p:attrNameLst>
                                      </p:cBhvr>
                                      <p:to>
                                        <p:strVal val="visible"/>
                                      </p:to>
                                    </p:set>
                                    <p:animEffect transition="in" filter="dissolve">
                                      <p:cBhvr>
                                        <p:cTn id="16" dur="500"/>
                                        <p:tgtEl>
                                          <p:spTgt spid="1904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6" grpId="0"/>
      <p:bldP spid="190468" grpId="0"/>
      <p:bldP spid="190469"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bg2"/>
                </a:solidFill>
              </a:rPr>
              <a:t>To Transform … Or Not</a:t>
            </a:r>
            <a:endParaRPr lang="en-GB" dirty="0">
              <a:solidFill>
                <a:schemeClr val="bg2"/>
              </a:solidFill>
            </a:endParaRPr>
          </a:p>
        </p:txBody>
      </p:sp>
      <p:sp>
        <p:nvSpPr>
          <p:cNvPr id="3" name="Content Placeholder 2"/>
          <p:cNvSpPr>
            <a:spLocks noGrp="1"/>
          </p:cNvSpPr>
          <p:nvPr>
            <p:ph sz="quarter" idx="1"/>
          </p:nvPr>
        </p:nvSpPr>
        <p:spPr/>
        <p:txBody>
          <a:bodyPr>
            <a:normAutofit/>
          </a:bodyPr>
          <a:lstStyle/>
          <a:p>
            <a:pPr marL="510382" indent="-381000">
              <a:lnSpc>
                <a:spcPct val="90000"/>
              </a:lnSpc>
            </a:pPr>
            <a:r>
              <a:rPr lang="en-GB" sz="2225" dirty="0" smtClean="0">
                <a:solidFill>
                  <a:schemeClr val="bg2"/>
                </a:solidFill>
              </a:rPr>
              <a:t>Transforming </a:t>
            </a:r>
            <a:r>
              <a:rPr lang="en-GB" sz="2225" dirty="0">
                <a:solidFill>
                  <a:schemeClr val="bg2"/>
                </a:solidFill>
              </a:rPr>
              <a:t>the data changes the hypothesis being tested</a:t>
            </a:r>
          </a:p>
          <a:p>
            <a:pPr marL="898922" lvl="1" indent="-381000">
              <a:lnSpc>
                <a:spcPct val="90000"/>
              </a:lnSpc>
            </a:pPr>
            <a:r>
              <a:rPr lang="en-GB" sz="2225" dirty="0">
                <a:solidFill>
                  <a:schemeClr val="bg2"/>
                </a:solidFill>
              </a:rPr>
              <a:t>E.g. when using a log transformation and comparing means you change from comparing arithmetic means to comparing geometric means</a:t>
            </a:r>
          </a:p>
          <a:p>
            <a:pPr marL="510382" indent="-381000">
              <a:lnSpc>
                <a:spcPct val="90000"/>
              </a:lnSpc>
            </a:pPr>
            <a:endParaRPr lang="en-GB" sz="2225" dirty="0" smtClean="0">
              <a:solidFill>
                <a:schemeClr val="bg2"/>
              </a:solidFill>
            </a:endParaRPr>
          </a:p>
          <a:p>
            <a:pPr marL="510382" indent="-381000">
              <a:lnSpc>
                <a:spcPct val="90000"/>
              </a:lnSpc>
            </a:pPr>
            <a:r>
              <a:rPr lang="en-GB" sz="2225" dirty="0" smtClean="0">
                <a:solidFill>
                  <a:schemeClr val="bg2"/>
                </a:solidFill>
              </a:rPr>
              <a:t>The </a:t>
            </a:r>
            <a:r>
              <a:rPr lang="en-GB" sz="2225" dirty="0">
                <a:solidFill>
                  <a:schemeClr val="bg2"/>
                </a:solidFill>
              </a:rPr>
              <a:t>consequences for the statistical model of applying the ‘wrong’ transformation could be worse than the consequences of analysing the untransformed scores.</a:t>
            </a:r>
          </a:p>
          <a:p>
            <a:pPr lvl="1"/>
            <a:endParaRPr lang="en-GB" dirty="0" smtClean="0"/>
          </a:p>
        </p:txBody>
      </p:sp>
    </p:spTree>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first… Outliers</a:t>
            </a:r>
            <a:endParaRPr lang="en-US" dirty="0"/>
          </a:p>
        </p:txBody>
      </p:sp>
      <p:sp>
        <p:nvSpPr>
          <p:cNvPr id="3" name="Content Placeholder 2"/>
          <p:cNvSpPr>
            <a:spLocks noGrp="1"/>
          </p:cNvSpPr>
          <p:nvPr>
            <p:ph sz="quarter" idx="1"/>
          </p:nvPr>
        </p:nvSpPr>
        <p:spPr/>
        <p:txBody>
          <a:bodyPr/>
          <a:lstStyle/>
          <a:p>
            <a:r>
              <a:rPr lang="en-US" dirty="0" smtClean="0"/>
              <a:t>Outliers bias </a:t>
            </a:r>
          </a:p>
          <a:p>
            <a:pPr lvl="1"/>
            <a:r>
              <a:rPr lang="en-US" dirty="0" smtClean="0"/>
              <a:t>parameter estimates</a:t>
            </a:r>
          </a:p>
          <a:p>
            <a:pPr lvl="1"/>
            <a:r>
              <a:rPr lang="en-US" dirty="0"/>
              <a:t>e</a:t>
            </a:r>
            <a:r>
              <a:rPr lang="en-US" dirty="0" smtClean="0"/>
              <a:t>rrors associated with parameter estimates</a:t>
            </a:r>
            <a:endParaRPr lang="en-US" dirty="0"/>
          </a:p>
        </p:txBody>
      </p:sp>
    </p:spTree>
    <p:extLst>
      <p:ext uri="{BB962C8B-B14F-4D97-AF65-F5344CB8AC3E}">
        <p14:creationId xmlns:p14="http://schemas.microsoft.com/office/powerpoint/2010/main" val="2084583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Outliers: Bias in Mean</a:t>
            </a:r>
            <a:endParaRPr lang="en-US" dirty="0"/>
          </a:p>
        </p:txBody>
      </p:sp>
      <p:pic>
        <p:nvPicPr>
          <p:cNvPr id="4" name="Picture 3"/>
          <p:cNvPicPr>
            <a:picLocks noChangeAspect="1"/>
          </p:cNvPicPr>
          <p:nvPr/>
        </p:nvPicPr>
        <p:blipFill>
          <a:blip r:embed="rId2"/>
          <a:stretch>
            <a:fillRect/>
          </a:stretch>
        </p:blipFill>
        <p:spPr>
          <a:xfrm>
            <a:off x="2162175" y="1772816"/>
            <a:ext cx="8172450" cy="4781550"/>
          </a:xfrm>
          <a:prstGeom prst="rect">
            <a:avLst/>
          </a:prstGeom>
        </p:spPr>
      </p:pic>
    </p:spTree>
    <p:extLst>
      <p:ext uri="{BB962C8B-B14F-4D97-AF65-F5344CB8AC3E}">
        <p14:creationId xmlns:p14="http://schemas.microsoft.com/office/powerpoint/2010/main" val="579395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7408" y="274638"/>
            <a:ext cx="10873208" cy="850106"/>
          </a:xfrm>
        </p:spPr>
        <p:txBody>
          <a:bodyPr/>
          <a:lstStyle/>
          <a:p>
            <a:r>
              <a:rPr lang="en-US" dirty="0" smtClean="0"/>
              <a:t>Outliers: Bias in Error</a:t>
            </a:r>
            <a:endParaRPr lang="en-US" dirty="0"/>
          </a:p>
        </p:txBody>
      </p:sp>
      <p:pic>
        <p:nvPicPr>
          <p:cNvPr id="3" name="Picture 2"/>
          <p:cNvPicPr>
            <a:picLocks noChangeAspect="1"/>
          </p:cNvPicPr>
          <p:nvPr/>
        </p:nvPicPr>
        <p:blipFill>
          <a:blip r:embed="rId2"/>
          <a:stretch>
            <a:fillRect/>
          </a:stretch>
        </p:blipFill>
        <p:spPr>
          <a:xfrm>
            <a:off x="3719736" y="1988840"/>
            <a:ext cx="5461000" cy="4673600"/>
          </a:xfrm>
          <a:prstGeom prst="rect">
            <a:avLst/>
          </a:prstGeom>
        </p:spPr>
      </p:pic>
    </p:spTree>
    <p:extLst>
      <p:ext uri="{BB962C8B-B14F-4D97-AF65-F5344CB8AC3E}">
        <p14:creationId xmlns:p14="http://schemas.microsoft.com/office/powerpoint/2010/main" val="1034487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Linearity</a:t>
            </a:r>
            <a:endParaRPr lang="en-US" dirty="0"/>
          </a:p>
        </p:txBody>
      </p:sp>
      <p:sp>
        <p:nvSpPr>
          <p:cNvPr id="4" name="Content Placeholder 3"/>
          <p:cNvSpPr>
            <a:spLocks noGrp="1"/>
          </p:cNvSpPr>
          <p:nvPr>
            <p:ph sz="quarter" idx="1"/>
          </p:nvPr>
        </p:nvSpPr>
        <p:spPr/>
        <p:txBody>
          <a:bodyPr/>
          <a:lstStyle/>
          <a:p>
            <a:r>
              <a:rPr lang="en-US" dirty="0" smtClean="0"/>
              <a:t>The outcome variable is, in reality, linearly related to any predictors.</a:t>
            </a:r>
            <a:endParaRPr lang="en-US" dirty="0"/>
          </a:p>
          <a:p>
            <a:endParaRPr lang="en-US" dirty="0" smtClean="0"/>
          </a:p>
        </p:txBody>
      </p:sp>
    </p:spTree>
    <p:extLst>
      <p:ext uri="{BB962C8B-B14F-4D97-AF65-F5344CB8AC3E}">
        <p14:creationId xmlns:p14="http://schemas.microsoft.com/office/powerpoint/2010/main" val="1042869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Normality</a:t>
            </a:r>
            <a:endParaRPr lang="en-US" dirty="0"/>
          </a:p>
        </p:txBody>
      </p:sp>
      <p:sp>
        <p:nvSpPr>
          <p:cNvPr id="3" name="Content Placeholder 2"/>
          <p:cNvSpPr>
            <a:spLocks noGrp="1"/>
          </p:cNvSpPr>
          <p:nvPr>
            <p:ph sz="quarter" idx="1"/>
          </p:nvPr>
        </p:nvSpPr>
        <p:spPr/>
        <p:txBody>
          <a:bodyPr/>
          <a:lstStyle/>
          <a:p>
            <a:r>
              <a:rPr lang="en-US" dirty="0" smtClean="0"/>
              <a:t>The errors/residuals in sampling distribution must be normally distributed</a:t>
            </a:r>
          </a:p>
          <a:p>
            <a:pPr lvl="1"/>
            <a:r>
              <a:rPr lang="en-US" dirty="0" smtClean="0"/>
              <a:t>Since we don’t have info on sampling distribution, we can assume they are normal if variables are normally distributed</a:t>
            </a:r>
          </a:p>
        </p:txBody>
      </p:sp>
    </p:spTree>
    <p:extLst>
      <p:ext uri="{BB962C8B-B14F-4D97-AF65-F5344CB8AC3E}">
        <p14:creationId xmlns:p14="http://schemas.microsoft.com/office/powerpoint/2010/main" val="1862505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Homoscedasticity/Homogeneity of Variance</a:t>
            </a:r>
            <a:endParaRPr lang="en-US" dirty="0"/>
          </a:p>
        </p:txBody>
      </p:sp>
      <p:sp>
        <p:nvSpPr>
          <p:cNvPr id="3" name="Content Placeholder 2"/>
          <p:cNvSpPr>
            <a:spLocks noGrp="1"/>
          </p:cNvSpPr>
          <p:nvPr>
            <p:ph sz="quarter" idx="1"/>
          </p:nvPr>
        </p:nvSpPr>
        <p:spPr/>
        <p:txBody>
          <a:bodyPr/>
          <a:lstStyle/>
          <a:p>
            <a:r>
              <a:rPr lang="en-US" dirty="0" smtClean="0"/>
              <a:t>The variances/spread of scores on an outcome variable is similar across different levels of predictor variables</a:t>
            </a:r>
            <a:endParaRPr lang="en-US" dirty="0"/>
          </a:p>
        </p:txBody>
      </p:sp>
    </p:spTree>
    <p:extLst>
      <p:ext uri="{BB962C8B-B14F-4D97-AF65-F5344CB8AC3E}">
        <p14:creationId xmlns:p14="http://schemas.microsoft.com/office/powerpoint/2010/main" val="1333313522"/>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jpeg"/></Relationships>
</file>

<file path=ppt/theme/theme1.xml><?xml version="1.0" encoding="utf-8"?>
<a:theme xmlns:a="http://schemas.openxmlformats.org/drawingml/2006/main" name="DiscStat Lecture">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Perception">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pecial Anim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pecial Anim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pecial Anim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pecial Anim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pecial Anim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pecial Anim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pecial Animatio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pecial Anim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pecial Anim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pecial Anim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pecial Anim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pecial Anim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hargers2">
  <a:themeElements>
    <a:clrScheme name="chargers">
      <a:dk1>
        <a:srgbClr val="000000"/>
      </a:dk1>
      <a:lt1>
        <a:srgbClr val="FFFFFF"/>
      </a:lt1>
      <a:dk2>
        <a:srgbClr val="082551"/>
      </a:dk2>
      <a:lt2>
        <a:srgbClr val="D4D4D6"/>
      </a:lt2>
      <a:accent1>
        <a:srgbClr val="F0AD00"/>
      </a:accent1>
      <a:accent2>
        <a:srgbClr val="69C0FF"/>
      </a:accent2>
      <a:accent3>
        <a:srgbClr val="E66C7D"/>
      </a:accent3>
      <a:accent4>
        <a:srgbClr val="6BB76D"/>
      </a:accent4>
      <a:accent5>
        <a:srgbClr val="E88651"/>
      </a:accent5>
      <a:accent6>
        <a:srgbClr val="C64847"/>
      </a:accent6>
      <a:hlink>
        <a:srgbClr val="168BBA"/>
      </a:hlink>
      <a:folHlink>
        <a:srgbClr val="680000"/>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chargers2" id="{6DBD1BB9-3822-1742-A51A-4595D71C9688}" vid="{2974C9F9-02AF-7A4D-8B70-272A2D4E380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815</TotalTime>
  <Words>749</Words>
  <Application>Microsoft Macintosh PowerPoint</Application>
  <PresentationFormat>Widescreen</PresentationFormat>
  <Paragraphs>127</Paragraphs>
  <Slides>33</Slides>
  <Notes>10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33</vt:i4>
      </vt:variant>
    </vt:vector>
  </HeadingPairs>
  <TitlesOfParts>
    <vt:vector size="46" baseType="lpstr">
      <vt:lpstr>Calibri</vt:lpstr>
      <vt:lpstr>Century Gothic</vt:lpstr>
      <vt:lpstr>Helvetica Neue Light</vt:lpstr>
      <vt:lpstr>ＭＳ Ｐゴシック</vt:lpstr>
      <vt:lpstr>Myriad Pro</vt:lpstr>
      <vt:lpstr>Times New Roman</vt:lpstr>
      <vt:lpstr>Trebuchet MS</vt:lpstr>
      <vt:lpstr>Verdana</vt:lpstr>
      <vt:lpstr>Wingdings</vt:lpstr>
      <vt:lpstr>Wingdings 2</vt:lpstr>
      <vt:lpstr>Arial</vt:lpstr>
      <vt:lpstr>DiscStat Lecture</vt:lpstr>
      <vt:lpstr>chargers2</vt:lpstr>
      <vt:lpstr>Bias / Basic Assumptions</vt:lpstr>
      <vt:lpstr>Understanding Bias</vt:lpstr>
      <vt:lpstr>Assumptions</vt:lpstr>
      <vt:lpstr>But first… Outliers</vt:lpstr>
      <vt:lpstr>Outliers: Bias in Mean</vt:lpstr>
      <vt:lpstr>Outliers: Bias in Error</vt:lpstr>
      <vt:lpstr>Linearity</vt:lpstr>
      <vt:lpstr>Normality</vt:lpstr>
      <vt:lpstr>Homoscedasticity/Homogeneity of Variance</vt:lpstr>
      <vt:lpstr>Homoscedasticity/Homogeneity of Variance</vt:lpstr>
      <vt:lpstr>Independence</vt:lpstr>
      <vt:lpstr>Assessing Outliers</vt:lpstr>
      <vt:lpstr>Assessing Outliers (Graphs)</vt:lpstr>
      <vt:lpstr>PowerPoint Presentation</vt:lpstr>
      <vt:lpstr>Assessing Normality</vt:lpstr>
      <vt:lpstr>Assessing Normality: The P-P Plot</vt:lpstr>
      <vt:lpstr>Assessing Normality: The P-P Plot</vt:lpstr>
      <vt:lpstr>Assessing Normality: Skew and Kurtosis</vt:lpstr>
      <vt:lpstr>Assessing Normality: Skew and Kurtosis</vt:lpstr>
      <vt:lpstr>Assessing Normality: Normality Tests</vt:lpstr>
      <vt:lpstr>Assessing Normality: Tests of Normality</vt:lpstr>
      <vt:lpstr>Normality within Groups</vt:lpstr>
      <vt:lpstr>Normality within Groups</vt:lpstr>
      <vt:lpstr>Normality within Groups</vt:lpstr>
      <vt:lpstr>Assessing Linearity and Homoscedasticity</vt:lpstr>
      <vt:lpstr>Assessing Homoscedasticity/Homogeneity of Variance: Levene’s Test</vt:lpstr>
      <vt:lpstr>Assessing Homoscedasticity/Homogeneity of Variance: Levene’s Test</vt:lpstr>
      <vt:lpstr>Reducing Bias</vt:lpstr>
      <vt:lpstr>Transforming Data</vt:lpstr>
      <vt:lpstr>Log Transformation</vt:lpstr>
      <vt:lpstr>Square Root Transformation</vt:lpstr>
      <vt:lpstr>Reciprocal Transformation</vt:lpstr>
      <vt:lpstr>To Transform … Or Not</vt:lpstr>
    </vt:vector>
  </TitlesOfParts>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Assumptions</dc:title>
  <dc:creator>Dr. Andy Field</dc:creator>
  <cp:lastModifiedBy>Vann, Burrel</cp:lastModifiedBy>
  <cp:revision>49</cp:revision>
  <dcterms:created xsi:type="dcterms:W3CDTF">2009-04-17T12:39:58Z</dcterms:created>
  <dcterms:modified xsi:type="dcterms:W3CDTF">2017-09-21T00:27:25Z</dcterms:modified>
</cp:coreProperties>
</file>